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7" r:id="rId4"/>
    <p:sldId id="259" r:id="rId5"/>
    <p:sldId id="260" r:id="rId6"/>
    <p:sldId id="270" r:id="rId7"/>
    <p:sldId id="261" r:id="rId8"/>
    <p:sldId id="268" r:id="rId9"/>
    <p:sldId id="271" r:id="rId10"/>
    <p:sldId id="272" r:id="rId11"/>
    <p:sldId id="269" r:id="rId12"/>
    <p:sldId id="273" r:id="rId13"/>
    <p:sldId id="274" r:id="rId14"/>
    <p:sldId id="264" r:id="rId15"/>
    <p:sldId id="275" r:id="rId16"/>
    <p:sldId id="276" r:id="rId17"/>
    <p:sldId id="266" r:id="rId18"/>
  </p:sldIdLst>
  <p:sldSz cx="18288000" cy="10287000"/>
  <p:notesSz cx="6858000" cy="9144000"/>
  <p:embeddedFontLst>
    <p:embeddedFont>
      <p:font typeface="Agrandir Grand" panose="020B0604020202020204" charset="0"/>
      <p:regular r:id="rId19"/>
    </p:embeddedFont>
    <p:embeddedFont>
      <p:font typeface="Bookman Old Style" panose="02050604050505020204" pitchFamily="18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A654"/>
    <a:srgbClr val="FFFFFF"/>
    <a:srgbClr val="0C0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29" y="-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2.jpg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7.jpeg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4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A2CB0D3D-1EBE-2EE5-8F76-311376480E9D}"/>
              </a:ext>
            </a:extLst>
          </p:cNvPr>
          <p:cNvSpPr txBox="1"/>
          <p:nvPr/>
        </p:nvSpPr>
        <p:spPr>
          <a:xfrm>
            <a:off x="7543800" y="342900"/>
            <a:ext cx="11049000" cy="64822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65"/>
              </a:lnSpc>
            </a:pPr>
            <a:r>
              <a:rPr lang="en-US" sz="8236" b="1" dirty="0">
                <a:solidFill>
                  <a:schemeClr val="bg1"/>
                </a:solidFill>
                <a:latin typeface="Bookman Old Style" panose="02050604050505020204" pitchFamily="18" charset="0"/>
                <a:ea typeface="Agrandir Grand"/>
                <a:cs typeface="Agrandir Grand"/>
                <a:sym typeface="Agrandir Grand"/>
              </a:rPr>
              <a:t>A STRATEGIC ANALYSIS </a:t>
            </a:r>
          </a:p>
          <a:p>
            <a:pPr algn="l">
              <a:lnSpc>
                <a:spcPts val="7165"/>
              </a:lnSpc>
            </a:pPr>
            <a:r>
              <a:rPr lang="en-US" sz="8236" b="1" dirty="0">
                <a:solidFill>
                  <a:schemeClr val="bg1"/>
                </a:solidFill>
                <a:latin typeface="Bookman Old Style" panose="02050604050505020204" pitchFamily="18" charset="0"/>
                <a:ea typeface="Agrandir Grand"/>
                <a:cs typeface="Agrandir Grand"/>
                <a:sym typeface="Agrandir Grand"/>
              </a:rPr>
              <a:t>of </a:t>
            </a:r>
          </a:p>
          <a:p>
            <a:pPr algn="l">
              <a:lnSpc>
                <a:spcPts val="7165"/>
              </a:lnSpc>
            </a:pPr>
            <a:r>
              <a:rPr lang="en-US" sz="8236" b="1" dirty="0">
                <a:solidFill>
                  <a:schemeClr val="bg1"/>
                </a:solidFill>
                <a:latin typeface="Bookman Old Style" panose="02050604050505020204" pitchFamily="18" charset="0"/>
                <a:ea typeface="Agrandir Grand"/>
                <a:cs typeface="Agrandir Grand"/>
                <a:sym typeface="Agrandir Grand"/>
              </a:rPr>
              <a:t>RIGHT-WINGER TARGETS </a:t>
            </a:r>
          </a:p>
          <a:p>
            <a:pPr algn="l">
              <a:lnSpc>
                <a:spcPts val="7165"/>
              </a:lnSpc>
            </a:pPr>
            <a:r>
              <a:rPr lang="en-US" sz="8236" b="1" dirty="0">
                <a:solidFill>
                  <a:schemeClr val="bg1"/>
                </a:solidFill>
                <a:latin typeface="Bookman Old Style" panose="02050604050505020204" pitchFamily="18" charset="0"/>
                <a:ea typeface="Agrandir Grand"/>
                <a:cs typeface="Agrandir Grand"/>
                <a:sym typeface="Agrandir Grand"/>
              </a:rPr>
              <a:t>for </a:t>
            </a:r>
          </a:p>
          <a:p>
            <a:pPr algn="l">
              <a:lnSpc>
                <a:spcPts val="7165"/>
              </a:lnSpc>
            </a:pPr>
            <a:r>
              <a:rPr lang="en-US" sz="8236" b="1" dirty="0">
                <a:solidFill>
                  <a:schemeClr val="bg1"/>
                </a:solidFill>
                <a:latin typeface="Bookman Old Style" panose="02050604050505020204" pitchFamily="18" charset="0"/>
                <a:ea typeface="Agrandir Grand"/>
                <a:cs typeface="Agrandir Grand"/>
                <a:sym typeface="Agrandir Grand"/>
              </a:rPr>
              <a:t>2016/2017 SEASON</a:t>
            </a:r>
          </a:p>
        </p:txBody>
      </p:sp>
      <p:pic>
        <p:nvPicPr>
          <p:cNvPr id="1028" name="Picture 4" descr="Sports Borussia Dortmund, Emblem, Logo, BVB, Soccer, 750x1334 Phone HD  Wallpaper">
            <a:extLst>
              <a:ext uri="{FF2B5EF4-FFF2-40B4-BE49-F238E27FC236}">
                <a16:creationId xmlns:a16="http://schemas.microsoft.com/office/drawing/2014/main" id="{3CEED435-8F22-0E5E-92E2-B9ED52504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20"/>
            <a:ext cx="4100101" cy="1028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B73E32-A52F-8128-96CE-0D5141BE6646}"/>
              </a:ext>
            </a:extLst>
          </p:cNvPr>
          <p:cNvSpPr txBox="1"/>
          <p:nvPr/>
        </p:nvSpPr>
        <p:spPr>
          <a:xfrm>
            <a:off x="9144000" y="8962934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Presented by:</a:t>
            </a:r>
          </a:p>
          <a:p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Data Analyst – </a:t>
            </a:r>
          </a:p>
          <a:p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Trinh Quang Tri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A2719A-6699-F315-5817-BFCB6E455061}"/>
              </a:ext>
            </a:extLst>
          </p:cNvPr>
          <p:cNvSpPr txBox="1"/>
          <p:nvPr/>
        </p:nvSpPr>
        <p:spPr>
          <a:xfrm>
            <a:off x="14020800" y="8962935"/>
            <a:ext cx="34000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Presented to:</a:t>
            </a:r>
          </a:p>
          <a:p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Head Coach - </a:t>
            </a:r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Thomas Tuchel</a:t>
            </a:r>
            <a:endParaRPr lang="en-US" sz="24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A1C70-3965-9CE5-6482-BC0125175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AF643E7-B817-E3C9-8B3F-36C675D2085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9F640958-AF98-AF1A-267E-5673F2EBB08B}"/>
              </a:ext>
            </a:extLst>
          </p:cNvPr>
          <p:cNvSpPr/>
          <p:nvPr/>
        </p:nvSpPr>
        <p:spPr>
          <a:xfrm>
            <a:off x="17051142" y="9047546"/>
            <a:ext cx="208158" cy="208158"/>
          </a:xfrm>
          <a:custGeom>
            <a:avLst/>
            <a:gdLst/>
            <a:ahLst/>
            <a:cxnLst/>
            <a:rect l="l" t="t" r="r" b="b"/>
            <a:pathLst>
              <a:path w="208158" h="208158">
                <a:moveTo>
                  <a:pt x="0" y="0"/>
                </a:moveTo>
                <a:lnTo>
                  <a:pt x="208158" y="0"/>
                </a:lnTo>
                <a:lnTo>
                  <a:pt x="208158" y="208158"/>
                </a:lnTo>
                <a:lnTo>
                  <a:pt x="0" y="2081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9C053D06-7BB6-A90B-9F47-6B7C31B31FD1}"/>
              </a:ext>
            </a:extLst>
          </p:cNvPr>
          <p:cNvGrpSpPr/>
          <p:nvPr/>
        </p:nvGrpSpPr>
        <p:grpSpPr>
          <a:xfrm>
            <a:off x="9163114" y="5915362"/>
            <a:ext cx="5818651" cy="5818651"/>
            <a:chOff x="0" y="0"/>
            <a:chExt cx="812800" cy="812800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C2C0B1DE-DF54-2592-54D6-7ED635090A1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38441978-7954-B371-97CB-05035F6AE6C1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25" name="AutoShape 25">
            <a:extLst>
              <a:ext uri="{FF2B5EF4-FFF2-40B4-BE49-F238E27FC236}">
                <a16:creationId xmlns:a16="http://schemas.microsoft.com/office/drawing/2014/main" id="{11BA4CBB-9F77-9C21-7118-7742A9AC37DA}"/>
              </a:ext>
            </a:extLst>
          </p:cNvPr>
          <p:cNvSpPr/>
          <p:nvPr/>
        </p:nvSpPr>
        <p:spPr>
          <a:xfrm flipV="1">
            <a:off x="6854150" y="6366830"/>
            <a:ext cx="11440649" cy="4371638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56C181B-DF79-C73C-AD1A-936F068D5487}"/>
              </a:ext>
            </a:extLst>
          </p:cNvPr>
          <p:cNvSpPr txBox="1"/>
          <p:nvPr/>
        </p:nvSpPr>
        <p:spPr>
          <a:xfrm>
            <a:off x="15512024" y="8378541"/>
            <a:ext cx="2819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Target 2</a:t>
            </a:r>
          </a:p>
        </p:txBody>
      </p:sp>
      <p:pic>
        <p:nvPicPr>
          <p:cNvPr id="4" name="Picture 3" descr="A person in a red shirt&#10;&#10;AI-generated content may be incorrect.">
            <a:extLst>
              <a:ext uri="{FF2B5EF4-FFF2-40B4-BE49-F238E27FC236}">
                <a16:creationId xmlns:a16="http://schemas.microsoft.com/office/drawing/2014/main" id="{E8B889BC-074B-BD41-79EE-F330F8345DCE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368" y="6556248"/>
            <a:ext cx="4535424" cy="4535424"/>
          </a:xfrm>
          <a:prstGeom prst="flowChartConnector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DFDECE-F752-8E15-EC6B-4DC0C54AB4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1424" y="54864"/>
            <a:ext cx="11325225" cy="65722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A7F24A-B3A4-FED6-1A3B-B1579BF37528}"/>
              </a:ext>
            </a:extLst>
          </p:cNvPr>
          <p:cNvSpPr txBox="1"/>
          <p:nvPr/>
        </p:nvSpPr>
        <p:spPr>
          <a:xfrm>
            <a:off x="609150" y="1104900"/>
            <a:ext cx="5562600" cy="3046988"/>
          </a:xfrm>
          <a:prstGeom prst="rect">
            <a:avLst/>
          </a:prstGeom>
          <a:solidFill>
            <a:srgbClr val="54A654"/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1. A "Number 10" Profile: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 The tactical data is clear: Ziyech is fundamentally an </a:t>
            </a:r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Attacking Midfielder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, not a natural winger. The vast majority of his appearances (over 40) in the 4-3-3 system were in a central creative role.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4A3E04-9B31-7979-565D-A9E335F4FD04}"/>
              </a:ext>
            </a:extLst>
          </p:cNvPr>
          <p:cNvSpPr txBox="1"/>
          <p:nvPr/>
        </p:nvSpPr>
        <p:spPr>
          <a:xfrm>
            <a:off x="609150" y="4022536"/>
            <a:ext cx="5562600" cy="3046988"/>
          </a:xfrm>
          <a:prstGeom prst="rect">
            <a:avLst/>
          </a:prstGeom>
          <a:solidFill>
            <a:srgbClr val="54A654"/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2. A Different Tactical System: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 He has extensive experience in a </a:t>
            </a:r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4-3-3 Defending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 formation. This suggests he is accustomed to a system that may require more defensive responsibilities from its attackers compared to our high-possession, attacking style.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2622C8-1B6B-3470-AFE3-98B3E9788885}"/>
              </a:ext>
            </a:extLst>
          </p:cNvPr>
          <p:cNvSpPr txBox="1"/>
          <p:nvPr/>
        </p:nvSpPr>
        <p:spPr>
          <a:xfrm>
            <a:off x="613691" y="7039713"/>
            <a:ext cx="8003925" cy="2677656"/>
          </a:xfrm>
          <a:prstGeom prst="rect">
            <a:avLst/>
          </a:prstGeom>
          <a:solidFill>
            <a:srgbClr val="54A654"/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3. Potential Fit Issues: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 While he is a phenomenal player, he does not naturally fit the profile of a pure </a:t>
            </a:r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Right-Winger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 needed to replace Mkhitaryan's role. Signing him would likely require a tactical adjustment, perhaps using him as a "false winger" who drifts inside, rather than a player who provides width.</a:t>
            </a:r>
          </a:p>
        </p:txBody>
      </p:sp>
    </p:spTree>
    <p:extLst>
      <p:ext uri="{BB962C8B-B14F-4D97-AF65-F5344CB8AC3E}">
        <p14:creationId xmlns:p14="http://schemas.microsoft.com/office/powerpoint/2010/main" val="141429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3" grpId="0" animBg="1"/>
      <p:bldP spid="13" grpId="1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44E89-6D3A-881C-1AEF-F578B8C68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15D03E0-1521-EBDD-C10A-B9C4B65789F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8E6DD024-05B7-8CFB-EAD1-794BAA2E54EB}"/>
              </a:ext>
            </a:extLst>
          </p:cNvPr>
          <p:cNvSpPr/>
          <p:nvPr/>
        </p:nvSpPr>
        <p:spPr>
          <a:xfrm>
            <a:off x="17051142" y="9047546"/>
            <a:ext cx="208158" cy="208158"/>
          </a:xfrm>
          <a:custGeom>
            <a:avLst/>
            <a:gdLst/>
            <a:ahLst/>
            <a:cxnLst/>
            <a:rect l="l" t="t" r="r" b="b"/>
            <a:pathLst>
              <a:path w="208158" h="208158">
                <a:moveTo>
                  <a:pt x="0" y="0"/>
                </a:moveTo>
                <a:lnTo>
                  <a:pt x="208158" y="0"/>
                </a:lnTo>
                <a:lnTo>
                  <a:pt x="208158" y="208158"/>
                </a:lnTo>
                <a:lnTo>
                  <a:pt x="0" y="2081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581A30E6-A163-DE56-1CBA-CFDE4315A422}"/>
              </a:ext>
            </a:extLst>
          </p:cNvPr>
          <p:cNvGrpSpPr/>
          <p:nvPr/>
        </p:nvGrpSpPr>
        <p:grpSpPr>
          <a:xfrm>
            <a:off x="9163114" y="5915362"/>
            <a:ext cx="5818651" cy="5818651"/>
            <a:chOff x="0" y="0"/>
            <a:chExt cx="812800" cy="812800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35086BFB-3B93-DD42-B20B-6555143E867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0CE57A7C-FDEF-50F6-1932-8EBC005E1441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25" name="AutoShape 25">
            <a:extLst>
              <a:ext uri="{FF2B5EF4-FFF2-40B4-BE49-F238E27FC236}">
                <a16:creationId xmlns:a16="http://schemas.microsoft.com/office/drawing/2014/main" id="{7F038631-EAA8-0A64-2A61-A6B96E4C40D2}"/>
              </a:ext>
            </a:extLst>
          </p:cNvPr>
          <p:cNvSpPr/>
          <p:nvPr/>
        </p:nvSpPr>
        <p:spPr>
          <a:xfrm flipV="1">
            <a:off x="6854150" y="6366830"/>
            <a:ext cx="11440649" cy="4371638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73063EB-A062-7151-C3CE-A3BEB0D75AFD}"/>
              </a:ext>
            </a:extLst>
          </p:cNvPr>
          <p:cNvSpPr txBox="1"/>
          <p:nvPr/>
        </p:nvSpPr>
        <p:spPr>
          <a:xfrm>
            <a:off x="15512024" y="8378541"/>
            <a:ext cx="2819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Target 3</a:t>
            </a:r>
          </a:p>
        </p:txBody>
      </p:sp>
      <p:pic>
        <p:nvPicPr>
          <p:cNvPr id="9" name="Picture 8" descr="A person in a black uniform&#10;&#10;AI-generated content may be incorrect.">
            <a:extLst>
              <a:ext uri="{FF2B5EF4-FFF2-40B4-BE49-F238E27FC236}">
                <a16:creationId xmlns:a16="http://schemas.microsoft.com/office/drawing/2014/main" id="{E8CFB639-144D-7BFF-3E3D-94B4B2038323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368" y="6556248"/>
            <a:ext cx="4535424" cy="4535424"/>
          </a:xfrm>
          <a:prstGeom prst="flowChartConnector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B46A9F-A787-3FD3-44D0-A8A66145C7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84" y="6903720"/>
            <a:ext cx="8420100" cy="37147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6AADA3-3724-8AC8-86A9-85908D5F3E90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56032" y="448056"/>
            <a:ext cx="8915400" cy="56875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EC1AEC2-C0B3-DF9B-948E-2761A912F3B5}"/>
              </a:ext>
            </a:extLst>
          </p:cNvPr>
          <p:cNvSpPr txBox="1"/>
          <p:nvPr/>
        </p:nvSpPr>
        <p:spPr>
          <a:xfrm>
            <a:off x="9804727" y="168710"/>
            <a:ext cx="7438522" cy="2308324"/>
          </a:xfrm>
          <a:prstGeom prst="rect">
            <a:avLst/>
          </a:prstGeom>
          <a:solidFill>
            <a:srgbClr val="54A654"/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1. Classic Inverted Winger Profile: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 The data perfectly illustrates Mahrez's signature style. As a right-winger, he is heavily reliant on cutting inside to shoot with his dominant </a:t>
            </a:r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left foot (52.9% of goals)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. This is his primary method of scoring from open play.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839BF6-0D0C-3A80-A38B-0E9EC3F0F4C4}"/>
              </a:ext>
            </a:extLst>
          </p:cNvPr>
          <p:cNvSpPr txBox="1"/>
          <p:nvPr/>
        </p:nvSpPr>
        <p:spPr>
          <a:xfrm>
            <a:off x="9804727" y="1974467"/>
            <a:ext cx="7438522" cy="1938992"/>
          </a:xfrm>
          <a:prstGeom prst="rect">
            <a:avLst/>
          </a:prstGeom>
          <a:solidFill>
            <a:srgbClr val="54A654"/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2. Designated Penalty Taker: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 A significant portion of his goals </a:t>
            </a:r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(23.5%)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 come from </a:t>
            </a:r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penalties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. This highlights his technical skill and composure under pressure, and confirms his status as a key, responsible player in his team.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16C4BA-2C18-D1E5-FF85-D07A48B329BC}"/>
              </a:ext>
            </a:extLst>
          </p:cNvPr>
          <p:cNvSpPr txBox="1"/>
          <p:nvPr/>
        </p:nvSpPr>
        <p:spPr>
          <a:xfrm>
            <a:off x="9786619" y="3915351"/>
            <a:ext cx="7438522" cy="1938992"/>
          </a:xfrm>
          <a:prstGeom prst="rect">
            <a:avLst/>
          </a:prstGeom>
          <a:solidFill>
            <a:srgbClr val="54A654"/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3. Some Versatility: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 While he relies on his left foot, he also demonstrates an ability to score with his </a:t>
            </a:r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right foot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 and with </a:t>
            </a:r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headers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, making him a more complete threat than a purely one-footed player.</a:t>
            </a:r>
          </a:p>
        </p:txBody>
      </p:sp>
    </p:spTree>
    <p:extLst>
      <p:ext uri="{BB962C8B-B14F-4D97-AF65-F5344CB8AC3E}">
        <p14:creationId xmlns:p14="http://schemas.microsoft.com/office/powerpoint/2010/main" val="21310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B5099-2C5F-C179-9836-284D64859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58E1728-B0E9-1D79-D982-09726B99E9B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EC498F38-FF59-3299-C903-0F49A2C0F8A9}"/>
              </a:ext>
            </a:extLst>
          </p:cNvPr>
          <p:cNvSpPr/>
          <p:nvPr/>
        </p:nvSpPr>
        <p:spPr>
          <a:xfrm>
            <a:off x="17051142" y="9047546"/>
            <a:ext cx="208158" cy="208158"/>
          </a:xfrm>
          <a:custGeom>
            <a:avLst/>
            <a:gdLst/>
            <a:ahLst/>
            <a:cxnLst/>
            <a:rect l="l" t="t" r="r" b="b"/>
            <a:pathLst>
              <a:path w="208158" h="208158">
                <a:moveTo>
                  <a:pt x="0" y="0"/>
                </a:moveTo>
                <a:lnTo>
                  <a:pt x="208158" y="0"/>
                </a:lnTo>
                <a:lnTo>
                  <a:pt x="208158" y="208158"/>
                </a:lnTo>
                <a:lnTo>
                  <a:pt x="0" y="2081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FA966B12-1C6C-8C27-A2CC-CB59C8C1FCAF}"/>
              </a:ext>
            </a:extLst>
          </p:cNvPr>
          <p:cNvGrpSpPr/>
          <p:nvPr/>
        </p:nvGrpSpPr>
        <p:grpSpPr>
          <a:xfrm>
            <a:off x="9163114" y="5915362"/>
            <a:ext cx="5818651" cy="5818651"/>
            <a:chOff x="0" y="0"/>
            <a:chExt cx="812800" cy="812800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2244FE36-4271-2F4C-96FF-13698842005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0D14892A-9845-EEDB-12F3-034F5D5208DC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25" name="AutoShape 25">
            <a:extLst>
              <a:ext uri="{FF2B5EF4-FFF2-40B4-BE49-F238E27FC236}">
                <a16:creationId xmlns:a16="http://schemas.microsoft.com/office/drawing/2014/main" id="{FD1329B6-E858-E5AE-3C67-B67BF71693AF}"/>
              </a:ext>
            </a:extLst>
          </p:cNvPr>
          <p:cNvSpPr/>
          <p:nvPr/>
        </p:nvSpPr>
        <p:spPr>
          <a:xfrm flipV="1">
            <a:off x="6854150" y="6366830"/>
            <a:ext cx="11440649" cy="4371638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617FC17-1143-15D1-ADB3-466AF8B5FD81}"/>
              </a:ext>
            </a:extLst>
          </p:cNvPr>
          <p:cNvSpPr txBox="1"/>
          <p:nvPr/>
        </p:nvSpPr>
        <p:spPr>
          <a:xfrm>
            <a:off x="15512024" y="8378541"/>
            <a:ext cx="2819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Target 3</a:t>
            </a:r>
          </a:p>
        </p:txBody>
      </p:sp>
      <p:pic>
        <p:nvPicPr>
          <p:cNvPr id="9" name="Picture 8" descr="A person in a black uniform&#10;&#10;AI-generated content may be incorrect.">
            <a:extLst>
              <a:ext uri="{FF2B5EF4-FFF2-40B4-BE49-F238E27FC236}">
                <a16:creationId xmlns:a16="http://schemas.microsoft.com/office/drawing/2014/main" id="{D5070AA7-51C4-8953-9F6F-FB71D39B3AE1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368" y="6556248"/>
            <a:ext cx="4535424" cy="4535424"/>
          </a:xfrm>
          <a:prstGeom prst="flowChartConnector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215453-0FB8-DA1A-41DA-1FC59AF19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84" y="6903720"/>
            <a:ext cx="8420100" cy="37147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B5A671-3DB9-16A5-092D-B6034AC610AB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56032" y="448056"/>
            <a:ext cx="8915400" cy="56875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485765-FF0B-3F9D-E2C8-6C4EEB929FB9}"/>
              </a:ext>
            </a:extLst>
          </p:cNvPr>
          <p:cNvSpPr txBox="1"/>
          <p:nvPr/>
        </p:nvSpPr>
        <p:spPr>
          <a:xfrm>
            <a:off x="9804727" y="168710"/>
            <a:ext cx="7438522" cy="1938992"/>
          </a:xfrm>
          <a:prstGeom prst="rect">
            <a:avLst/>
          </a:prstGeom>
          <a:solidFill>
            <a:srgbClr val="54A654"/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1. Effective Open-Play Creator: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 The chart shows that Mahrez is a strong and versatile playmaker during the run of play. The majority of his assists are created from </a:t>
            </a:r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open-play passes (40%)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 and </a:t>
            </a:r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crosses (20%)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6A1D6E-353A-2241-0734-B2A72822C436}"/>
              </a:ext>
            </a:extLst>
          </p:cNvPr>
          <p:cNvSpPr txBox="1"/>
          <p:nvPr/>
        </p:nvSpPr>
        <p:spPr>
          <a:xfrm>
            <a:off x="9804727" y="1974467"/>
            <a:ext cx="7438522" cy="2308324"/>
          </a:xfrm>
          <a:prstGeom prst="rect">
            <a:avLst/>
          </a:prstGeom>
          <a:solidFill>
            <a:srgbClr val="54A654"/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2. Tactical Implications: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 This combination is highly valuable. His ability to create with </a:t>
            </a:r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passes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 shows he has the vision to combine with teammates in tight spaces. His ability to deliver </a:t>
            </a:r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crosses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 means he can also provide a threat from wide areas, keeping defenders guessing.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D058C5-8D4C-959C-163B-38057554A265}"/>
              </a:ext>
            </a:extLst>
          </p:cNvPr>
          <p:cNvSpPr txBox="1"/>
          <p:nvPr/>
        </p:nvSpPr>
        <p:spPr>
          <a:xfrm>
            <a:off x="9786619" y="3915351"/>
            <a:ext cx="7438522" cy="1569660"/>
          </a:xfrm>
          <a:prstGeom prst="rect">
            <a:avLst/>
          </a:prstGeom>
          <a:solidFill>
            <a:srgbClr val="54A654"/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3. Set-Piece Contribution: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 He also contributes from </a:t>
            </a:r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free kicks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, adding another dimension to his creative toolkit and proving he can be a threat in dead-ball situations.</a:t>
            </a:r>
          </a:p>
        </p:txBody>
      </p:sp>
    </p:spTree>
    <p:extLst>
      <p:ext uri="{BB962C8B-B14F-4D97-AF65-F5344CB8AC3E}">
        <p14:creationId xmlns:p14="http://schemas.microsoft.com/office/powerpoint/2010/main" val="74481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  <p:bldP spid="7" grpId="1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4FABB-72F4-BBC9-C826-73ACC3381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A2D4828-E9DA-5C59-179C-7F08BBF5765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A6DD9865-5B84-AB01-6074-D7765571C23C}"/>
              </a:ext>
            </a:extLst>
          </p:cNvPr>
          <p:cNvSpPr/>
          <p:nvPr/>
        </p:nvSpPr>
        <p:spPr>
          <a:xfrm>
            <a:off x="17051142" y="9047546"/>
            <a:ext cx="208158" cy="208158"/>
          </a:xfrm>
          <a:custGeom>
            <a:avLst/>
            <a:gdLst/>
            <a:ahLst/>
            <a:cxnLst/>
            <a:rect l="l" t="t" r="r" b="b"/>
            <a:pathLst>
              <a:path w="208158" h="208158">
                <a:moveTo>
                  <a:pt x="0" y="0"/>
                </a:moveTo>
                <a:lnTo>
                  <a:pt x="208158" y="0"/>
                </a:lnTo>
                <a:lnTo>
                  <a:pt x="208158" y="208158"/>
                </a:lnTo>
                <a:lnTo>
                  <a:pt x="0" y="2081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D10CBA16-A0DE-D6E2-596E-FB337C142A34}"/>
              </a:ext>
            </a:extLst>
          </p:cNvPr>
          <p:cNvGrpSpPr/>
          <p:nvPr/>
        </p:nvGrpSpPr>
        <p:grpSpPr>
          <a:xfrm>
            <a:off x="9163114" y="5915362"/>
            <a:ext cx="5818651" cy="5818651"/>
            <a:chOff x="0" y="0"/>
            <a:chExt cx="812800" cy="812800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F6E6D9A8-D0EC-5474-5571-9E082FF44DB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2A6967F3-338F-7A64-AC52-653E724E5C80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25" name="AutoShape 25">
            <a:extLst>
              <a:ext uri="{FF2B5EF4-FFF2-40B4-BE49-F238E27FC236}">
                <a16:creationId xmlns:a16="http://schemas.microsoft.com/office/drawing/2014/main" id="{37934C67-C7FC-438E-BCA4-F141F3455A4E}"/>
              </a:ext>
            </a:extLst>
          </p:cNvPr>
          <p:cNvSpPr/>
          <p:nvPr/>
        </p:nvSpPr>
        <p:spPr>
          <a:xfrm flipV="1">
            <a:off x="6854150" y="6366830"/>
            <a:ext cx="11440649" cy="4371638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B1B91C8-FCB8-AD12-DDB5-22E7D338E589}"/>
              </a:ext>
            </a:extLst>
          </p:cNvPr>
          <p:cNvSpPr txBox="1"/>
          <p:nvPr/>
        </p:nvSpPr>
        <p:spPr>
          <a:xfrm>
            <a:off x="15512024" y="8378541"/>
            <a:ext cx="2819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Target 3</a:t>
            </a:r>
          </a:p>
        </p:txBody>
      </p:sp>
      <p:pic>
        <p:nvPicPr>
          <p:cNvPr id="9" name="Picture 8" descr="A person in a black uniform&#10;&#10;AI-generated content may be incorrect.">
            <a:extLst>
              <a:ext uri="{FF2B5EF4-FFF2-40B4-BE49-F238E27FC236}">
                <a16:creationId xmlns:a16="http://schemas.microsoft.com/office/drawing/2014/main" id="{DC991B23-E2C2-8368-4A64-A246179C0945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368" y="6556248"/>
            <a:ext cx="4535424" cy="4535424"/>
          </a:xfrm>
          <a:prstGeom prst="flowChartConnector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B10FA4-10F4-6CA1-F435-9ED41FDD4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1424" y="54864"/>
            <a:ext cx="11325225" cy="6572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1A3068-D9BD-D589-01DF-9C8DBF6F239F}"/>
              </a:ext>
            </a:extLst>
          </p:cNvPr>
          <p:cNvSpPr txBox="1"/>
          <p:nvPr/>
        </p:nvSpPr>
        <p:spPr>
          <a:xfrm>
            <a:off x="609150" y="1013648"/>
            <a:ext cx="5562600" cy="3046988"/>
          </a:xfrm>
          <a:prstGeom prst="rect">
            <a:avLst/>
          </a:prstGeom>
          <a:solidFill>
            <a:srgbClr val="54A654"/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1. A True Specialist: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 The tactical data confirms that Mahrez is a </a:t>
            </a:r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specialist Right-Winger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. Unlike other candidates, he has very limited experience in other attacking positions. His value comes from mastering one role to a world-class level.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587AC8-B71C-9AE4-7C88-65FD3EDBA2F7}"/>
              </a:ext>
            </a:extLst>
          </p:cNvPr>
          <p:cNvSpPr txBox="1"/>
          <p:nvPr/>
        </p:nvSpPr>
        <p:spPr>
          <a:xfrm>
            <a:off x="609150" y="4022536"/>
            <a:ext cx="5562600" cy="3046988"/>
          </a:xfrm>
          <a:prstGeom prst="rect">
            <a:avLst/>
          </a:prstGeom>
          <a:solidFill>
            <a:srgbClr val="54A654"/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2. Experience in Suitable Systems: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 He has extensive experience and has thrived in both the </a:t>
            </a:r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4-2-3-1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 and </a:t>
            </a:r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4-4-2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 formations. His success in the 4-2-3-1 system is a strong indicator that he could fit into our primary tactical setup without issues.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EBB3B8-B7AC-85DE-0E6B-306643103F2A}"/>
              </a:ext>
            </a:extLst>
          </p:cNvPr>
          <p:cNvSpPr txBox="1"/>
          <p:nvPr/>
        </p:nvSpPr>
        <p:spPr>
          <a:xfrm>
            <a:off x="613691" y="7039713"/>
            <a:ext cx="8003925" cy="2308324"/>
          </a:xfrm>
          <a:prstGeom prst="rect">
            <a:avLst/>
          </a:prstGeom>
          <a:solidFill>
            <a:srgbClr val="54A654"/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3. Less Flexible Profile: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 While he fits our primary formation, his lack of experience as a Left Winger or a central attacker makes him less flexible than other targets. He is the solution for the right-wing position, but not a player who can easily rotate across the entire front line.</a:t>
            </a:r>
          </a:p>
        </p:txBody>
      </p:sp>
    </p:spTree>
    <p:extLst>
      <p:ext uri="{BB962C8B-B14F-4D97-AF65-F5344CB8AC3E}">
        <p14:creationId xmlns:p14="http://schemas.microsoft.com/office/powerpoint/2010/main" val="122992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  <p:bldP spid="7" grpId="1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57488F8-E2E8-266D-1970-A77DEBA7D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2451640"/>
            <a:ext cx="7329413" cy="6494234"/>
          </a:xfrm>
          <a:prstGeom prst="rect">
            <a:avLst/>
          </a:prstGeom>
        </p:spPr>
      </p:pic>
      <p:sp>
        <p:nvSpPr>
          <p:cNvPr id="21" name="AutoShape 4">
            <a:extLst>
              <a:ext uri="{FF2B5EF4-FFF2-40B4-BE49-F238E27FC236}">
                <a16:creationId xmlns:a16="http://schemas.microsoft.com/office/drawing/2014/main" id="{082A5D0B-CC31-0BFB-6190-5633483FB744}"/>
              </a:ext>
            </a:extLst>
          </p:cNvPr>
          <p:cNvSpPr/>
          <p:nvPr/>
        </p:nvSpPr>
        <p:spPr>
          <a:xfrm>
            <a:off x="0" y="1500951"/>
            <a:ext cx="182880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Bookman Old Style" panose="02050604050505020204" pitchFamily="18" charset="0"/>
            </a:endParaRP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C5B9013F-9866-9D86-AF67-85158E4E0434}"/>
              </a:ext>
            </a:extLst>
          </p:cNvPr>
          <p:cNvSpPr txBox="1"/>
          <p:nvPr/>
        </p:nvSpPr>
        <p:spPr>
          <a:xfrm>
            <a:off x="533400" y="465705"/>
            <a:ext cx="10668000" cy="942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65"/>
              </a:lnSpc>
            </a:pPr>
            <a:r>
              <a:rPr lang="en-US" sz="8236" b="1" dirty="0">
                <a:solidFill>
                  <a:srgbClr val="FFFFFF"/>
                </a:solidFill>
                <a:latin typeface="Bookman Old Style" panose="02050604050505020204" pitchFamily="18" charset="0"/>
                <a:ea typeface="Agrandir Grand"/>
                <a:cs typeface="Agrandir Grand"/>
                <a:sym typeface="Agrandir Grand"/>
              </a:rPr>
              <a:t>Final </a:t>
            </a:r>
            <a:r>
              <a:rPr lang="en-US" sz="8236" b="1" dirty="0" err="1">
                <a:solidFill>
                  <a:srgbClr val="FFFFFF"/>
                </a:solidFill>
                <a:latin typeface="Bookman Old Style" panose="02050604050505020204" pitchFamily="18" charset="0"/>
                <a:ea typeface="Agrandir Grand"/>
                <a:cs typeface="Agrandir Grand"/>
                <a:sym typeface="Agrandir Grand"/>
              </a:rPr>
              <a:t>Comparision</a:t>
            </a:r>
            <a:endParaRPr lang="en-US" sz="8236" b="1" dirty="0">
              <a:solidFill>
                <a:srgbClr val="FFFFFF"/>
              </a:solidFill>
              <a:latin typeface="Bookman Old Style" panose="02050604050505020204" pitchFamily="18" charset="0"/>
              <a:ea typeface="Agrandir Grand"/>
              <a:cs typeface="Agrandir Grand"/>
              <a:sym typeface="Agrandir Grand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127E38-0210-3F2B-A6E9-73F1DA2EF40F}"/>
              </a:ext>
            </a:extLst>
          </p:cNvPr>
          <p:cNvSpPr txBox="1"/>
          <p:nvPr/>
        </p:nvSpPr>
        <p:spPr>
          <a:xfrm>
            <a:off x="8991600" y="1873656"/>
            <a:ext cx="91973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0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Priority 1: Ousmane Dembélé</a:t>
            </a:r>
            <a:endParaRPr lang="en-US" sz="4000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4D026C-DEAF-2C4E-4F8C-CA089B79C29C}"/>
              </a:ext>
            </a:extLst>
          </p:cNvPr>
          <p:cNvSpPr txBox="1"/>
          <p:nvPr/>
        </p:nvSpPr>
        <p:spPr>
          <a:xfrm>
            <a:off x="9982200" y="3460855"/>
            <a:ext cx="6477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He is the optimal investment. Dembélé is the only candidate who scores at an elite level across nearly every critical attribute: performance, potential, and tactical fit. His rare two-footed ability makes him a unique and unpredictable weapon that perfectly aligns with Coach Tuchel's desire for a fluid, dynamic attack. He offers the highest potential reward and is a true strategic asset for the future.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F28188-D1AB-B38D-3E46-435CFD044C29}"/>
              </a:ext>
            </a:extLst>
          </p:cNvPr>
          <p:cNvSpPr txBox="1"/>
          <p:nvPr/>
        </p:nvSpPr>
        <p:spPr>
          <a:xfrm>
            <a:off x="11117066" y="2692636"/>
            <a:ext cx="4427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  <a:latin typeface="Bookman Old Style" panose="02050604050505020204" pitchFamily="18" charset="0"/>
              </a:rPr>
              <a:t>Strategic Rationale: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8A826B4-507A-DF0D-AFE0-878C71DA0921}"/>
              </a:ext>
            </a:extLst>
          </p:cNvPr>
          <p:cNvSpPr txBox="1"/>
          <p:nvPr/>
        </p:nvSpPr>
        <p:spPr>
          <a:xfrm>
            <a:off x="12383014" y="7429951"/>
            <a:ext cx="1675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  <a:latin typeface="Bookman Old Style" panose="02050604050505020204" pitchFamily="18" charset="0"/>
              </a:rPr>
              <a:t>Action: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1DFAB8-BE27-C990-30D4-FBB3F83B4BB6}"/>
              </a:ext>
            </a:extLst>
          </p:cNvPr>
          <p:cNvSpPr txBox="1"/>
          <p:nvPr/>
        </p:nvSpPr>
        <p:spPr>
          <a:xfrm>
            <a:off x="9982200" y="8198170"/>
            <a:ext cx="647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Proceed with negotiations as the primary target.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7104B-0092-4572-7FCF-848D650CB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7AC21A9-7163-CF99-C248-4622CAC350B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92BF9E0-3B04-3638-65F5-72E5DB5ED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2451640"/>
            <a:ext cx="7329413" cy="6494234"/>
          </a:xfrm>
          <a:prstGeom prst="rect">
            <a:avLst/>
          </a:prstGeom>
        </p:spPr>
      </p:pic>
      <p:sp>
        <p:nvSpPr>
          <p:cNvPr id="21" name="AutoShape 4">
            <a:extLst>
              <a:ext uri="{FF2B5EF4-FFF2-40B4-BE49-F238E27FC236}">
                <a16:creationId xmlns:a16="http://schemas.microsoft.com/office/drawing/2014/main" id="{3E9104E6-5B90-4663-6575-C7FDB6E9F0BD}"/>
              </a:ext>
            </a:extLst>
          </p:cNvPr>
          <p:cNvSpPr/>
          <p:nvPr/>
        </p:nvSpPr>
        <p:spPr>
          <a:xfrm>
            <a:off x="0" y="1500951"/>
            <a:ext cx="182880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Bookman Old Style" panose="02050604050505020204" pitchFamily="18" charset="0"/>
            </a:endParaRP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905E4E25-C537-FD78-7759-81169D5DBA99}"/>
              </a:ext>
            </a:extLst>
          </p:cNvPr>
          <p:cNvSpPr txBox="1"/>
          <p:nvPr/>
        </p:nvSpPr>
        <p:spPr>
          <a:xfrm>
            <a:off x="533400" y="465705"/>
            <a:ext cx="10668000" cy="942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65"/>
              </a:lnSpc>
            </a:pPr>
            <a:r>
              <a:rPr lang="en-US" sz="8236" b="1" dirty="0">
                <a:solidFill>
                  <a:srgbClr val="FFFFFF"/>
                </a:solidFill>
                <a:latin typeface="Bookman Old Style" panose="02050604050505020204" pitchFamily="18" charset="0"/>
                <a:ea typeface="Agrandir Grand"/>
                <a:cs typeface="Agrandir Grand"/>
                <a:sym typeface="Agrandir Grand"/>
              </a:rPr>
              <a:t>Final </a:t>
            </a:r>
            <a:r>
              <a:rPr lang="en-US" sz="8236" b="1" dirty="0" err="1">
                <a:solidFill>
                  <a:srgbClr val="FFFFFF"/>
                </a:solidFill>
                <a:latin typeface="Bookman Old Style" panose="02050604050505020204" pitchFamily="18" charset="0"/>
                <a:ea typeface="Agrandir Grand"/>
                <a:cs typeface="Agrandir Grand"/>
                <a:sym typeface="Agrandir Grand"/>
              </a:rPr>
              <a:t>Comparision</a:t>
            </a:r>
            <a:endParaRPr lang="en-US" sz="8236" b="1" dirty="0">
              <a:solidFill>
                <a:srgbClr val="FFFFFF"/>
              </a:solidFill>
              <a:latin typeface="Bookman Old Style" panose="02050604050505020204" pitchFamily="18" charset="0"/>
              <a:ea typeface="Agrandir Grand"/>
              <a:cs typeface="Agrandir Grand"/>
              <a:sym typeface="Agrandir Grand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E2F471-4676-CD10-1DB3-464A1D44201B}"/>
              </a:ext>
            </a:extLst>
          </p:cNvPr>
          <p:cNvSpPr txBox="1"/>
          <p:nvPr/>
        </p:nvSpPr>
        <p:spPr>
          <a:xfrm>
            <a:off x="9982200" y="1873656"/>
            <a:ext cx="91973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0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Priority 2: Hakim Ziyech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21CC91-8602-1AF4-1A47-B55D912B9817}"/>
              </a:ext>
            </a:extLst>
          </p:cNvPr>
          <p:cNvSpPr txBox="1"/>
          <p:nvPr/>
        </p:nvSpPr>
        <p:spPr>
          <a:xfrm>
            <a:off x="9982200" y="3460855"/>
            <a:ext cx="6477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He is the best value-for-money, "guaranteed production" option. If the primary goal is to maximize immediate creative output, especially from set pieces, at the lowest cost, Ziyech is an outstanding choice. He is a high-level playmaker, though he offers less tactical flexibility than Dembélé.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EF2CDF-5952-1B20-FC7B-CA7DDC9D798A}"/>
              </a:ext>
            </a:extLst>
          </p:cNvPr>
          <p:cNvSpPr txBox="1"/>
          <p:nvPr/>
        </p:nvSpPr>
        <p:spPr>
          <a:xfrm>
            <a:off x="11117066" y="2692636"/>
            <a:ext cx="4427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  <a:latin typeface="Bookman Old Style" panose="02050604050505020204" pitchFamily="18" charset="0"/>
              </a:rPr>
              <a:t>Strategic Rationale: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582F9A-EF6F-87F4-36B4-66193A67F0C2}"/>
              </a:ext>
            </a:extLst>
          </p:cNvPr>
          <p:cNvSpPr txBox="1"/>
          <p:nvPr/>
        </p:nvSpPr>
        <p:spPr>
          <a:xfrm>
            <a:off x="12383014" y="6691287"/>
            <a:ext cx="1675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  <a:latin typeface="Bookman Old Style" panose="02050604050505020204" pitchFamily="18" charset="0"/>
              </a:rPr>
              <a:t>Action: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1E3B82-7105-5EF2-D395-039BC13617B9}"/>
              </a:ext>
            </a:extLst>
          </p:cNvPr>
          <p:cNvSpPr txBox="1"/>
          <p:nvPr/>
        </p:nvSpPr>
        <p:spPr>
          <a:xfrm>
            <a:off x="9982200" y="7459506"/>
            <a:ext cx="647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Maintain active consideration as the top alternative.</a:t>
            </a:r>
          </a:p>
        </p:txBody>
      </p:sp>
    </p:spTree>
    <p:extLst>
      <p:ext uri="{BB962C8B-B14F-4D97-AF65-F5344CB8AC3E}">
        <p14:creationId xmlns:p14="http://schemas.microsoft.com/office/powerpoint/2010/main" val="639458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1EC9A-779C-E664-2063-672641E28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53B1795-0A2F-28C5-0760-D92893696E4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9604EF-832A-9270-7481-09EF2C1F1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2451640"/>
            <a:ext cx="7329413" cy="6494234"/>
          </a:xfrm>
          <a:prstGeom prst="rect">
            <a:avLst/>
          </a:prstGeom>
        </p:spPr>
      </p:pic>
      <p:sp>
        <p:nvSpPr>
          <p:cNvPr id="21" name="AutoShape 4">
            <a:extLst>
              <a:ext uri="{FF2B5EF4-FFF2-40B4-BE49-F238E27FC236}">
                <a16:creationId xmlns:a16="http://schemas.microsoft.com/office/drawing/2014/main" id="{2BBECD88-4213-7C71-BC42-116B7E9B60C0}"/>
              </a:ext>
            </a:extLst>
          </p:cNvPr>
          <p:cNvSpPr/>
          <p:nvPr/>
        </p:nvSpPr>
        <p:spPr>
          <a:xfrm>
            <a:off x="0" y="1500951"/>
            <a:ext cx="182880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Bookman Old Style" panose="02050604050505020204" pitchFamily="18" charset="0"/>
            </a:endParaRP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8AF97587-8B04-B2BE-9F46-FC59DA19BE9C}"/>
              </a:ext>
            </a:extLst>
          </p:cNvPr>
          <p:cNvSpPr txBox="1"/>
          <p:nvPr/>
        </p:nvSpPr>
        <p:spPr>
          <a:xfrm>
            <a:off x="533400" y="465705"/>
            <a:ext cx="10668000" cy="942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65"/>
              </a:lnSpc>
            </a:pPr>
            <a:r>
              <a:rPr lang="en-US" sz="8236" b="1" dirty="0">
                <a:solidFill>
                  <a:srgbClr val="FFFFFF"/>
                </a:solidFill>
                <a:latin typeface="Bookman Old Style" panose="02050604050505020204" pitchFamily="18" charset="0"/>
                <a:ea typeface="Agrandir Grand"/>
                <a:cs typeface="Agrandir Grand"/>
                <a:sym typeface="Agrandir Grand"/>
              </a:rPr>
              <a:t>Final </a:t>
            </a:r>
            <a:r>
              <a:rPr lang="en-US" sz="8236" b="1" dirty="0" err="1">
                <a:solidFill>
                  <a:srgbClr val="FFFFFF"/>
                </a:solidFill>
                <a:latin typeface="Bookman Old Style" panose="02050604050505020204" pitchFamily="18" charset="0"/>
                <a:ea typeface="Agrandir Grand"/>
                <a:cs typeface="Agrandir Grand"/>
                <a:sym typeface="Agrandir Grand"/>
              </a:rPr>
              <a:t>Comparision</a:t>
            </a:r>
            <a:endParaRPr lang="en-US" sz="8236" b="1" dirty="0">
              <a:solidFill>
                <a:srgbClr val="FFFFFF"/>
              </a:solidFill>
              <a:latin typeface="Bookman Old Style" panose="02050604050505020204" pitchFamily="18" charset="0"/>
              <a:ea typeface="Agrandir Grand"/>
              <a:cs typeface="Agrandir Grand"/>
              <a:sym typeface="Agrandir Grand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AEE82D-E05E-BD9E-9C98-F874124A5D80}"/>
              </a:ext>
            </a:extLst>
          </p:cNvPr>
          <p:cNvSpPr txBox="1"/>
          <p:nvPr/>
        </p:nvSpPr>
        <p:spPr>
          <a:xfrm>
            <a:off x="9982200" y="1873656"/>
            <a:ext cx="91973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0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Priority 3: Riyad Mahrez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054900-58D8-60BA-58DD-9A932022ABEF}"/>
              </a:ext>
            </a:extLst>
          </p:cNvPr>
          <p:cNvSpPr txBox="1"/>
          <p:nvPr/>
        </p:nvSpPr>
        <p:spPr>
          <a:xfrm>
            <a:off x="9982200" y="3460855"/>
            <a:ext cx="6477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He is the "win-now," low-risk option. As the reigning Premier League Player of the Year, he guarantees world-class quality in his specialist position. However, he represents the highest cost, the lowest potential for growth, and the least tactical versatility, making him a less strategic fit for our long-term club philosophy compared to the other two candidates.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44C11B-ED32-DA1E-796D-C403EB5EE486}"/>
              </a:ext>
            </a:extLst>
          </p:cNvPr>
          <p:cNvSpPr txBox="1"/>
          <p:nvPr/>
        </p:nvSpPr>
        <p:spPr>
          <a:xfrm>
            <a:off x="11117066" y="2692636"/>
            <a:ext cx="4427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  <a:latin typeface="Bookman Old Style" panose="02050604050505020204" pitchFamily="18" charset="0"/>
              </a:rPr>
              <a:t>Strategic Rationale: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28D1256-A611-9A9B-A8F3-FBCD3F34EE7B}"/>
              </a:ext>
            </a:extLst>
          </p:cNvPr>
          <p:cNvSpPr txBox="1"/>
          <p:nvPr/>
        </p:nvSpPr>
        <p:spPr>
          <a:xfrm>
            <a:off x="12383014" y="6988269"/>
            <a:ext cx="1675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  <a:latin typeface="Bookman Old Style" panose="02050604050505020204" pitchFamily="18" charset="0"/>
              </a:rPr>
              <a:t>Action: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19A1BD-982B-F644-93B3-84D36701800E}"/>
              </a:ext>
            </a:extLst>
          </p:cNvPr>
          <p:cNvSpPr txBox="1"/>
          <p:nvPr/>
        </p:nvSpPr>
        <p:spPr>
          <a:xfrm>
            <a:off x="9982200" y="7756488"/>
            <a:ext cx="647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Monitor as a contingency option if other targets are unavailable.</a:t>
            </a:r>
          </a:p>
        </p:txBody>
      </p:sp>
    </p:spTree>
    <p:extLst>
      <p:ext uri="{BB962C8B-B14F-4D97-AF65-F5344CB8AC3E}">
        <p14:creationId xmlns:p14="http://schemas.microsoft.com/office/powerpoint/2010/main" val="718444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869538" y="1869038"/>
            <a:ext cx="6548924" cy="654892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0" y="5143500"/>
            <a:ext cx="5869538" cy="1905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>
            <a:off x="12416468" y="5181600"/>
            <a:ext cx="5871470" cy="19038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6596051" y="4537773"/>
            <a:ext cx="5095898" cy="1683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84"/>
              </a:lnSpc>
            </a:pPr>
            <a:r>
              <a:rPr lang="en-US" sz="6534">
                <a:solidFill>
                  <a:srgbClr val="FFFFFF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4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r>
              <a:rPr lang="en-US">
                <a:latin typeface="Bookman Old Style" panose="02050604050505020204" pitchFamily="18" charset="0"/>
              </a:rPr>
              <a:t>v</a:t>
            </a:r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0" y="1500951"/>
            <a:ext cx="182880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Bookman Old Style" panose="02050604050505020204" pitchFamily="18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33400" y="465705"/>
            <a:ext cx="9771645" cy="976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65"/>
              </a:lnSpc>
            </a:pPr>
            <a:r>
              <a:rPr lang="en-US" sz="8236" b="1" dirty="0">
                <a:solidFill>
                  <a:srgbClr val="FFFFFF"/>
                </a:solidFill>
                <a:latin typeface="Bookman Old Style" panose="02050604050505020204" pitchFamily="18" charset="0"/>
                <a:ea typeface="Agrandir Grand"/>
                <a:cs typeface="Agrandir Grand"/>
                <a:sym typeface="Agrandir Grand"/>
              </a:rPr>
              <a:t>Background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586BEE-D09D-C3CA-338E-ED7B3C5D3265}"/>
              </a:ext>
            </a:extLst>
          </p:cNvPr>
          <p:cNvSpPr txBox="1"/>
          <p:nvPr/>
        </p:nvSpPr>
        <p:spPr>
          <a:xfrm>
            <a:off x="1600199" y="2196899"/>
            <a:ext cx="64798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The Situation: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E3EF65-C5FF-1B36-56C7-544E981B10DF}"/>
              </a:ext>
            </a:extLst>
          </p:cNvPr>
          <p:cNvSpPr txBox="1"/>
          <p:nvPr/>
        </p:nvSpPr>
        <p:spPr>
          <a:xfrm>
            <a:off x="1600199" y="3600732"/>
            <a:ext cx="743852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Following a record-breaking 82-goal season where we finished a strong 2nd, we face a critical challenge: replacing three core players, including the Bundesliga's top creator, </a:t>
            </a:r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Henrikh Mkhitaryan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BBFDFC-6C30-6317-9927-9717EFCA97D0}"/>
              </a:ext>
            </a:extLst>
          </p:cNvPr>
          <p:cNvSpPr txBox="1"/>
          <p:nvPr/>
        </p:nvSpPr>
        <p:spPr>
          <a:xfrm>
            <a:off x="10058400" y="2196899"/>
            <a:ext cx="64798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Our Philosophy: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07C09F-E13E-8426-6F26-9CB44F42AB3E}"/>
              </a:ext>
            </a:extLst>
          </p:cNvPr>
          <p:cNvSpPr txBox="1"/>
          <p:nvPr/>
        </p:nvSpPr>
        <p:spPr>
          <a:xfrm>
            <a:off x="10575158" y="3600732"/>
            <a:ext cx="743852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Our tactical identity under Coach Tuchel demands intelligent and technically gifted players who are </a:t>
            </a:r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versatile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 enough to thrive in a fluid, possession-based attacking system. We don't just recruit talent; we recruit intelligence.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0CDBAC-6958-B3F2-C9AD-9C756FE37D2E}"/>
              </a:ext>
            </a:extLst>
          </p:cNvPr>
          <p:cNvSpPr txBox="1"/>
          <p:nvPr/>
        </p:nvSpPr>
        <p:spPr>
          <a:xfrm>
            <a:off x="5904097" y="6974335"/>
            <a:ext cx="64798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Our Mission: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C1DFEC-009C-5A2E-F931-FD21CC8359E3}"/>
              </a:ext>
            </a:extLst>
          </p:cNvPr>
          <p:cNvSpPr txBox="1"/>
          <p:nvPr/>
        </p:nvSpPr>
        <p:spPr>
          <a:xfrm>
            <a:off x="4560570" y="8001216"/>
            <a:ext cx="91973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To use data to identify the optimal </a:t>
            </a:r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Right-Winger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 who not only fills the creative void left by Mkhitaryan but also possesses the unique tactical profile to elevate our attack for the upcoming season.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284A4-6518-2455-D282-FD49FAA5D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EC85B86-448C-19F9-9204-64C090D6FB8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731E36FA-A15B-63DF-472B-C31578E41987}"/>
              </a:ext>
            </a:extLst>
          </p:cNvPr>
          <p:cNvGrpSpPr/>
          <p:nvPr/>
        </p:nvGrpSpPr>
        <p:grpSpPr>
          <a:xfrm>
            <a:off x="5869538" y="1869038"/>
            <a:ext cx="6548924" cy="6548924"/>
            <a:chOff x="0" y="0"/>
            <a:chExt cx="812800" cy="8128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A2680D-4D17-4B7F-2F09-A989CC1DF1D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4D4B9DCD-75FD-6592-97A8-6D07199A5CCE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11" name="AutoShape 11">
            <a:extLst>
              <a:ext uri="{FF2B5EF4-FFF2-40B4-BE49-F238E27FC236}">
                <a16:creationId xmlns:a16="http://schemas.microsoft.com/office/drawing/2014/main" id="{C1E8F65C-9475-06FD-A595-55F31CB3204E}"/>
              </a:ext>
            </a:extLst>
          </p:cNvPr>
          <p:cNvSpPr/>
          <p:nvPr/>
        </p:nvSpPr>
        <p:spPr>
          <a:xfrm flipH="1">
            <a:off x="-71143" y="6725381"/>
            <a:ext cx="6355751" cy="3549597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84064E2F-A9D6-2E21-A6C1-96FAE50C8C2D}"/>
              </a:ext>
            </a:extLst>
          </p:cNvPr>
          <p:cNvSpPr/>
          <p:nvPr/>
        </p:nvSpPr>
        <p:spPr>
          <a:xfrm flipH="1">
            <a:off x="11965362" y="7107"/>
            <a:ext cx="6355751" cy="3549597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1CDEFFCE-C2B0-E4F6-3CA2-D8D86E3354EF}"/>
              </a:ext>
            </a:extLst>
          </p:cNvPr>
          <p:cNvSpPr txBox="1"/>
          <p:nvPr/>
        </p:nvSpPr>
        <p:spPr>
          <a:xfrm>
            <a:off x="7391400" y="5010533"/>
            <a:ext cx="4212332" cy="7981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84"/>
              </a:lnSpc>
            </a:pPr>
            <a:r>
              <a:rPr lang="en-US" sz="8240" b="1" dirty="0">
                <a:solidFill>
                  <a:srgbClr val="FFFFFF"/>
                </a:solidFill>
                <a:latin typeface="Bookman Old Style" panose="02050604050505020204" pitchFamily="18" charset="0"/>
                <a:ea typeface="Agrandir Grand"/>
                <a:cs typeface="Agrandir Grand"/>
                <a:sym typeface="Agrandir Grand"/>
              </a:rPr>
              <a:t>Agenda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433779-7E2D-8A0B-97B0-7E4FA6D06066}"/>
              </a:ext>
            </a:extLst>
          </p:cNvPr>
          <p:cNvSpPr txBox="1"/>
          <p:nvPr/>
        </p:nvSpPr>
        <p:spPr>
          <a:xfrm>
            <a:off x="420736" y="861020"/>
            <a:ext cx="56903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1. Market Analysis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C10C9E-BDF8-97E5-C32C-792CF46F38CF}"/>
              </a:ext>
            </a:extLst>
          </p:cNvPr>
          <p:cNvSpPr txBox="1"/>
          <p:nvPr/>
        </p:nvSpPr>
        <p:spPr>
          <a:xfrm>
            <a:off x="420736" y="2973770"/>
            <a:ext cx="502806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2. Target 1:</a:t>
            </a:r>
            <a:br>
              <a:rPr lang="en-US" sz="4000" b="1" dirty="0">
                <a:solidFill>
                  <a:schemeClr val="bg1"/>
                </a:solidFill>
                <a:latin typeface="Bookman Old Style" panose="02050604050505020204" pitchFamily="18" charset="0"/>
              </a:rPr>
            </a:br>
            <a:r>
              <a:rPr lang="en-US" sz="4000" dirty="0">
                <a:solidFill>
                  <a:schemeClr val="bg1"/>
                </a:solidFill>
                <a:latin typeface="Bookman Old Style" panose="02050604050505020204" pitchFamily="18" charset="0"/>
              </a:rPr>
              <a:t>Ousmane Dembélé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367493-8B42-4B60-C319-A178E4EEE96A}"/>
              </a:ext>
            </a:extLst>
          </p:cNvPr>
          <p:cNvSpPr txBox="1"/>
          <p:nvPr/>
        </p:nvSpPr>
        <p:spPr>
          <a:xfrm>
            <a:off x="415053" y="5702073"/>
            <a:ext cx="462718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3. Target 2:</a:t>
            </a:r>
            <a:br>
              <a:rPr lang="en-US" sz="4000" b="1" dirty="0">
                <a:solidFill>
                  <a:schemeClr val="bg1"/>
                </a:solidFill>
                <a:latin typeface="Bookman Old Style" panose="02050604050505020204" pitchFamily="18" charset="0"/>
              </a:rPr>
            </a:br>
            <a:r>
              <a:rPr lang="en-US" sz="4000" dirty="0">
                <a:solidFill>
                  <a:schemeClr val="bg1"/>
                </a:solidFill>
                <a:latin typeface="Bookman Old Style" panose="02050604050505020204" pitchFamily="18" charset="0"/>
              </a:rPr>
              <a:t>Hakim Ziyech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593CC4-7B17-5948-1FB3-26860ED372CB}"/>
              </a:ext>
            </a:extLst>
          </p:cNvPr>
          <p:cNvSpPr txBox="1"/>
          <p:nvPr/>
        </p:nvSpPr>
        <p:spPr>
          <a:xfrm>
            <a:off x="13245763" y="5432445"/>
            <a:ext cx="462718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4. Target 3:</a:t>
            </a:r>
            <a:br>
              <a:rPr lang="en-US" sz="4000" b="1" dirty="0">
                <a:solidFill>
                  <a:schemeClr val="bg1"/>
                </a:solidFill>
                <a:latin typeface="Bookman Old Style" panose="02050604050505020204" pitchFamily="18" charset="0"/>
              </a:rPr>
            </a:br>
            <a:r>
              <a:rPr lang="en-US" sz="4000" dirty="0">
                <a:solidFill>
                  <a:schemeClr val="bg1"/>
                </a:solidFill>
                <a:latin typeface="Bookman Old Style" panose="02050604050505020204" pitchFamily="18" charset="0"/>
              </a:rPr>
              <a:t>Riyad Mahrez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E4666B-36B3-351C-4888-252AFCA995F6}"/>
              </a:ext>
            </a:extLst>
          </p:cNvPr>
          <p:cNvSpPr txBox="1"/>
          <p:nvPr/>
        </p:nvSpPr>
        <p:spPr>
          <a:xfrm>
            <a:off x="13230523" y="7859722"/>
            <a:ext cx="442906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5. Final </a:t>
            </a:r>
            <a:r>
              <a:rPr lang="en-US" sz="4000" b="1" dirty="0" err="1">
                <a:solidFill>
                  <a:schemeClr val="bg1"/>
                </a:solidFill>
                <a:latin typeface="Bookman Old Style" panose="02050604050505020204" pitchFamily="18" charset="0"/>
              </a:rPr>
              <a:t>Comparision</a:t>
            </a:r>
            <a:endParaRPr lang="en-US" sz="4000" b="1" dirty="0">
              <a:solidFill>
                <a:schemeClr val="bg1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189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0EBA31C7-4D75-246E-41A3-DAC1850FE989}"/>
              </a:ext>
            </a:extLst>
          </p:cNvPr>
          <p:cNvSpPr/>
          <p:nvPr/>
        </p:nvSpPr>
        <p:spPr>
          <a:xfrm>
            <a:off x="0" y="1500951"/>
            <a:ext cx="182880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latin typeface="Bookman Old Style" panose="02050604050505020204" pitchFamily="18" charset="0"/>
            </a:endParaRPr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CD7E0B1E-FCA7-B3A1-8E0E-90012B43324A}"/>
              </a:ext>
            </a:extLst>
          </p:cNvPr>
          <p:cNvSpPr txBox="1"/>
          <p:nvPr/>
        </p:nvSpPr>
        <p:spPr>
          <a:xfrm>
            <a:off x="533400" y="465705"/>
            <a:ext cx="10820400" cy="942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65"/>
              </a:lnSpc>
            </a:pPr>
            <a:r>
              <a:rPr lang="en-US" sz="8236" b="1" dirty="0">
                <a:solidFill>
                  <a:srgbClr val="FFFFFF"/>
                </a:solidFill>
                <a:latin typeface="Bookman Old Style" panose="02050604050505020204" pitchFamily="18" charset="0"/>
                <a:ea typeface="Agrandir Grand"/>
                <a:cs typeface="Agrandir Grand"/>
                <a:sym typeface="Agrandir Grand"/>
              </a:rPr>
              <a:t>Market Analysis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AF64D73-3ACD-FE8A-DCF7-56CE1B18F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143984"/>
            <a:ext cx="9639300" cy="7515225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AA2209DD-0D0E-3C51-9627-72027FD3F7BE}"/>
              </a:ext>
            </a:extLst>
          </p:cNvPr>
          <p:cNvGrpSpPr/>
          <p:nvPr/>
        </p:nvGrpSpPr>
        <p:grpSpPr>
          <a:xfrm>
            <a:off x="4754880" y="2552700"/>
            <a:ext cx="1676400" cy="1692619"/>
            <a:chOff x="4754880" y="2552700"/>
            <a:chExt cx="1676400" cy="1692619"/>
          </a:xfrm>
        </p:grpSpPr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186C2DE7-9E85-9B47-DE44-A168D99F41BB}"/>
                </a:ext>
              </a:extLst>
            </p:cNvPr>
            <p:cNvSpPr/>
            <p:nvPr/>
          </p:nvSpPr>
          <p:spPr>
            <a:xfrm>
              <a:off x="4754880" y="3483319"/>
              <a:ext cx="762000" cy="762000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Connector 31">
              <a:extLst>
                <a:ext uri="{FF2B5EF4-FFF2-40B4-BE49-F238E27FC236}">
                  <a16:creationId xmlns:a16="http://schemas.microsoft.com/office/drawing/2014/main" id="{144B3575-B07F-2B38-87EB-6EBEB2491093}"/>
                </a:ext>
              </a:extLst>
            </p:cNvPr>
            <p:cNvSpPr/>
            <p:nvPr/>
          </p:nvSpPr>
          <p:spPr>
            <a:xfrm>
              <a:off x="5486400" y="2552700"/>
              <a:ext cx="944880" cy="927306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8673E1C-7A36-BD2C-98AD-C779C2D8FD9F}"/>
              </a:ext>
            </a:extLst>
          </p:cNvPr>
          <p:cNvSpPr txBox="1"/>
          <p:nvPr/>
        </p:nvSpPr>
        <p:spPr>
          <a:xfrm>
            <a:off x="11468100" y="3864319"/>
            <a:ext cx="5757041" cy="3416320"/>
          </a:xfrm>
          <a:prstGeom prst="rect">
            <a:avLst/>
          </a:prstGeom>
          <a:solidFill>
            <a:srgbClr val="54A654"/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The Elite Tier (Top Right):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 This group is dominated by world-class, unattainable players like </a:t>
            </a:r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Lionel Messi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 and </a:t>
            </a:r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Gareth Bale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. They demonstrate the highest level of performance but are not on the market and are financially out of our reach. They serve as a benchmark for world-class output.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8485CFA-985F-9928-E7FD-B1A2E88C360B}"/>
              </a:ext>
            </a:extLst>
          </p:cNvPr>
          <p:cNvSpPr/>
          <p:nvPr/>
        </p:nvSpPr>
        <p:spPr>
          <a:xfrm>
            <a:off x="4343400" y="2705100"/>
            <a:ext cx="4800600" cy="472440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FA91C22-93ED-50E0-6DA9-B589F48595B6}"/>
              </a:ext>
            </a:extLst>
          </p:cNvPr>
          <p:cNvSpPr/>
          <p:nvPr/>
        </p:nvSpPr>
        <p:spPr>
          <a:xfrm>
            <a:off x="4343400" y="6806994"/>
            <a:ext cx="4806043" cy="233758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F6764F2-129B-6F12-6195-20032CCB9301}"/>
              </a:ext>
            </a:extLst>
          </p:cNvPr>
          <p:cNvGrpSpPr/>
          <p:nvPr/>
        </p:nvGrpSpPr>
        <p:grpSpPr>
          <a:xfrm>
            <a:off x="7010400" y="6972300"/>
            <a:ext cx="1905000" cy="1407951"/>
            <a:chOff x="7010400" y="6972300"/>
            <a:chExt cx="1905000" cy="1407951"/>
          </a:xfrm>
        </p:grpSpPr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7A4479F7-5B24-600C-23B8-8641B8C08CB8}"/>
                </a:ext>
              </a:extLst>
            </p:cNvPr>
            <p:cNvSpPr/>
            <p:nvPr/>
          </p:nvSpPr>
          <p:spPr>
            <a:xfrm>
              <a:off x="8686800" y="6972300"/>
              <a:ext cx="228600" cy="232139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A6A1986A-CAA2-FCB1-9BD3-D873CF553499}"/>
                </a:ext>
              </a:extLst>
            </p:cNvPr>
            <p:cNvSpPr/>
            <p:nvPr/>
          </p:nvSpPr>
          <p:spPr>
            <a:xfrm>
              <a:off x="7010400" y="8072532"/>
              <a:ext cx="304800" cy="307719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020F8140-196B-9441-97B1-82CEC920F42D}"/>
              </a:ext>
            </a:extLst>
          </p:cNvPr>
          <p:cNvSpPr txBox="1"/>
          <p:nvPr/>
        </p:nvSpPr>
        <p:spPr>
          <a:xfrm>
            <a:off x="11468100" y="4533900"/>
            <a:ext cx="5757041" cy="3046988"/>
          </a:xfrm>
          <a:prstGeom prst="rect">
            <a:avLst/>
          </a:prstGeom>
          <a:solidFill>
            <a:srgbClr val="54A654"/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The Veteran Tier (Far Right):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 Players aged 30+ like </a:t>
            </a:r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Dirk Kuyt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 and </a:t>
            </a:r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Aleksandr Samedov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 represent experienced, lower-cost options. However, they do not align with our club's strategy of signing players with long-term potential and resale value.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F7AB2B5-6BE4-5371-7A99-E19521BB8C47}"/>
              </a:ext>
            </a:extLst>
          </p:cNvPr>
          <p:cNvSpPr/>
          <p:nvPr/>
        </p:nvSpPr>
        <p:spPr>
          <a:xfrm>
            <a:off x="1592580" y="2666999"/>
            <a:ext cx="2745377" cy="647758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0CEB2D-BB8D-7CAE-5522-FDDF1E790F1B}"/>
              </a:ext>
            </a:extLst>
          </p:cNvPr>
          <p:cNvSpPr txBox="1"/>
          <p:nvPr/>
        </p:nvSpPr>
        <p:spPr>
          <a:xfrm>
            <a:off x="11478986" y="5179403"/>
            <a:ext cx="5757041" cy="2308324"/>
          </a:xfrm>
          <a:prstGeom prst="rect">
            <a:avLst/>
          </a:prstGeom>
          <a:solidFill>
            <a:srgbClr val="54A654"/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The Attainable Talent Pool (Center &amp; Left):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 A significant cluster of talented players under the age of 28 exists. This is a rich market for strategic recruitment, and our ideal candidate lies within this group.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B02DF58-7544-D4AD-1AE5-99F2D292DEE3}"/>
              </a:ext>
            </a:extLst>
          </p:cNvPr>
          <p:cNvSpPr txBox="1"/>
          <p:nvPr/>
        </p:nvSpPr>
        <p:spPr>
          <a:xfrm>
            <a:off x="11457214" y="2460638"/>
            <a:ext cx="5757041" cy="2308324"/>
          </a:xfrm>
          <a:prstGeom prst="rect">
            <a:avLst/>
          </a:prstGeom>
          <a:solidFill>
            <a:srgbClr val="54A654"/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Strategic Focus: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 Our focus narrows to the </a:t>
            </a:r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top-left quadrant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. This zone contains the most strategically valuable players: those who combine </a:t>
            </a:r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youth (high potential)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 with </a:t>
            </a:r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elite performance (immediate impact)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5C7278-37A6-09E5-3B30-0A6C891A9695}"/>
              </a:ext>
            </a:extLst>
          </p:cNvPr>
          <p:cNvSpPr txBox="1"/>
          <p:nvPr/>
        </p:nvSpPr>
        <p:spPr>
          <a:xfrm>
            <a:off x="11497755" y="5325637"/>
            <a:ext cx="5757041" cy="2308324"/>
          </a:xfrm>
          <a:prstGeom prst="rect">
            <a:avLst/>
          </a:prstGeom>
          <a:solidFill>
            <a:srgbClr val="54A654"/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The Shortlist: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 From this zone, a clear shortlist of attainable, high-value players emerges. These players represent the optimal balance of reasonable cost, proven current ability, and significant future growth.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8A98FDF-6D62-AC18-F984-CA31B809895F}"/>
              </a:ext>
            </a:extLst>
          </p:cNvPr>
          <p:cNvSpPr txBox="1"/>
          <p:nvPr/>
        </p:nvSpPr>
        <p:spPr>
          <a:xfrm>
            <a:off x="11457214" y="4656212"/>
            <a:ext cx="6363452" cy="3416320"/>
          </a:xfrm>
          <a:prstGeom prst="rect">
            <a:avLst/>
          </a:prstGeom>
          <a:solidFill>
            <a:srgbClr val="54A654"/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Our Selected Candidates: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 Based on this market analysis, we will now proceed with a detailed dossier on the top three candidates from this "Prime Target" zone: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Ousmane Dembélé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 (The Highest Potential)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Hakim Ziyech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 (The Top Performer)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Riyad Mahrez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(The Proven Premier League Star)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3CED589-7091-2EFA-8EB4-2AB07DBFC645}"/>
              </a:ext>
            </a:extLst>
          </p:cNvPr>
          <p:cNvGrpSpPr/>
          <p:nvPr/>
        </p:nvGrpSpPr>
        <p:grpSpPr>
          <a:xfrm>
            <a:off x="1722120" y="6210300"/>
            <a:ext cx="2848659" cy="838200"/>
            <a:chOff x="1722120" y="6210300"/>
            <a:chExt cx="2848659" cy="838200"/>
          </a:xfrm>
        </p:grpSpPr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DBE3F1D1-457B-FF1D-3896-F3EE428180AF}"/>
                </a:ext>
              </a:extLst>
            </p:cNvPr>
            <p:cNvSpPr/>
            <p:nvPr/>
          </p:nvSpPr>
          <p:spPr>
            <a:xfrm>
              <a:off x="1722120" y="6667500"/>
              <a:ext cx="381000" cy="381000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98AE5786-F5CF-09D7-8D2E-7006AB893C61}"/>
                </a:ext>
              </a:extLst>
            </p:cNvPr>
            <p:cNvSpPr/>
            <p:nvPr/>
          </p:nvSpPr>
          <p:spPr>
            <a:xfrm>
              <a:off x="3318641" y="6210300"/>
              <a:ext cx="381000" cy="381000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058DEF4F-232A-29AE-4655-6DEC72C25C54}"/>
                </a:ext>
              </a:extLst>
            </p:cNvPr>
            <p:cNvSpPr/>
            <p:nvPr/>
          </p:nvSpPr>
          <p:spPr>
            <a:xfrm>
              <a:off x="4094248" y="6565797"/>
              <a:ext cx="476531" cy="482394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9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2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5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40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43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46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57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71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74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38" grpId="0" animBg="1"/>
      <p:bldP spid="38" grpId="1" animBg="1"/>
      <p:bldP spid="39" grpId="0" animBg="1"/>
      <p:bldP spid="39" grpId="1" animBg="1"/>
      <p:bldP spid="43" grpId="0" animBg="1"/>
      <p:bldP spid="43" grpId="1" animBg="1"/>
      <p:bldP spid="44" grpId="0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5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7051142" y="9047546"/>
            <a:ext cx="208158" cy="208158"/>
          </a:xfrm>
          <a:custGeom>
            <a:avLst/>
            <a:gdLst/>
            <a:ahLst/>
            <a:cxnLst/>
            <a:rect l="l" t="t" r="r" b="b"/>
            <a:pathLst>
              <a:path w="208158" h="208158">
                <a:moveTo>
                  <a:pt x="0" y="0"/>
                </a:moveTo>
                <a:lnTo>
                  <a:pt x="208158" y="0"/>
                </a:lnTo>
                <a:lnTo>
                  <a:pt x="208158" y="208158"/>
                </a:lnTo>
                <a:lnTo>
                  <a:pt x="0" y="2081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9163114" y="5915362"/>
            <a:ext cx="5818651" cy="5818651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 flipV="1">
            <a:off x="6854150" y="6366830"/>
            <a:ext cx="11440649" cy="4371638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30" name="Picture 29" descr="A person in a red uniform kicking a football ball&#10;&#10;AI-generated content may be incorrect.">
            <a:extLst>
              <a:ext uri="{FF2B5EF4-FFF2-40B4-BE49-F238E27FC236}">
                <a16:creationId xmlns:a16="http://schemas.microsoft.com/office/drawing/2014/main" id="{22E911A5-5C2B-44D6-FDCF-0490A3275EBA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727" y="6556975"/>
            <a:ext cx="4535424" cy="4535424"/>
          </a:xfrm>
          <a:prstGeom prst="flowChartConnector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3E5E0F6-061D-BB5D-CC36-6DCECEB12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88" y="6899125"/>
            <a:ext cx="8582025" cy="371475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01F53ED-3FAF-B1BC-6666-38B984078643}"/>
              </a:ext>
            </a:extLst>
          </p:cNvPr>
          <p:cNvSpPr txBox="1"/>
          <p:nvPr/>
        </p:nvSpPr>
        <p:spPr>
          <a:xfrm>
            <a:off x="15512024" y="8378541"/>
            <a:ext cx="2819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Target 1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A4127254-3117-9DFE-DD8C-E0248985B3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83" y="451095"/>
            <a:ext cx="8913172" cy="569000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4F07AAF-7531-FA6C-74A5-04C097EF63EB}"/>
              </a:ext>
            </a:extLst>
          </p:cNvPr>
          <p:cNvSpPr txBox="1"/>
          <p:nvPr/>
        </p:nvSpPr>
        <p:spPr>
          <a:xfrm>
            <a:off x="9804727" y="168710"/>
            <a:ext cx="7438522" cy="2308324"/>
          </a:xfrm>
          <a:prstGeom prst="rect">
            <a:avLst/>
          </a:prstGeom>
          <a:solidFill>
            <a:srgbClr val="54A654"/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1. Exceptional Two-Footed Ability: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 The key insight from this chart is Dembélé's rare and elite two-footedness. He scored </a:t>
            </a:r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50% (6 goals) with his right foot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 and </a:t>
            </a:r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33.3% (4 goals) with his left foot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. This near-equal distribution is extremely uncommon.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C810B9-ABC4-DF6E-6326-DB018F605D7F}"/>
              </a:ext>
            </a:extLst>
          </p:cNvPr>
          <p:cNvSpPr txBox="1"/>
          <p:nvPr/>
        </p:nvSpPr>
        <p:spPr>
          <a:xfrm>
            <a:off x="9804727" y="1974467"/>
            <a:ext cx="7438522" cy="3046988"/>
          </a:xfrm>
          <a:prstGeom prst="rect">
            <a:avLst/>
          </a:prstGeom>
          <a:solidFill>
            <a:srgbClr val="54A654"/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2. Tactical Unpredictability: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 This two-footedness makes him a massive tactical advantage. Defenders cannot simply show him onto a "weaker" foot. It allows him to be equally dangerous cutting inside from the right wing or driving down the line from the left, which perfectly suits our fluid, interchangeable attacking system.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3F09E64-BA57-DAB3-570C-27A6CAC69CDE}"/>
              </a:ext>
            </a:extLst>
          </p:cNvPr>
          <p:cNvSpPr txBox="1"/>
          <p:nvPr/>
        </p:nvSpPr>
        <p:spPr>
          <a:xfrm>
            <a:off x="9786619" y="3915351"/>
            <a:ext cx="7438522" cy="2308324"/>
          </a:xfrm>
          <a:prstGeom prst="rect">
            <a:avLst/>
          </a:prstGeom>
          <a:solidFill>
            <a:srgbClr val="54A654"/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3. Versatile Goal Threat: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 In addition to his open-play threat, he also demonstrates the ability to score from </a:t>
            </a:r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direct free kicks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 and </a:t>
            </a:r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penalties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, adding another dimension to his game and proving his technical skill in dead-ball situations.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6" grpId="1"/>
      <p:bldP spid="57" grpId="0"/>
      <p:bldP spid="57" grpId="1"/>
      <p:bldP spid="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345CC-F88A-B732-6B44-84A033CB1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0ADAFA2-238B-B43F-D8D1-902663257F7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EFD0A898-41F8-3CAC-3DEC-470706E916AA}"/>
              </a:ext>
            </a:extLst>
          </p:cNvPr>
          <p:cNvSpPr/>
          <p:nvPr/>
        </p:nvSpPr>
        <p:spPr>
          <a:xfrm>
            <a:off x="17051142" y="9047546"/>
            <a:ext cx="208158" cy="208158"/>
          </a:xfrm>
          <a:custGeom>
            <a:avLst/>
            <a:gdLst/>
            <a:ahLst/>
            <a:cxnLst/>
            <a:rect l="l" t="t" r="r" b="b"/>
            <a:pathLst>
              <a:path w="208158" h="208158">
                <a:moveTo>
                  <a:pt x="0" y="0"/>
                </a:moveTo>
                <a:lnTo>
                  <a:pt x="208158" y="0"/>
                </a:lnTo>
                <a:lnTo>
                  <a:pt x="208158" y="208158"/>
                </a:lnTo>
                <a:lnTo>
                  <a:pt x="0" y="2081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8AAB1EE1-FE36-66BD-97CA-14842C1438C2}"/>
              </a:ext>
            </a:extLst>
          </p:cNvPr>
          <p:cNvGrpSpPr/>
          <p:nvPr/>
        </p:nvGrpSpPr>
        <p:grpSpPr>
          <a:xfrm>
            <a:off x="9163114" y="5915362"/>
            <a:ext cx="5818651" cy="5818651"/>
            <a:chOff x="0" y="0"/>
            <a:chExt cx="812800" cy="812800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E3A31DF9-654A-2A45-7D91-8EBF25AA9F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BAEC9D8C-1E11-5DB6-1BDB-A1C208FBEE9E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25" name="AutoShape 25">
            <a:extLst>
              <a:ext uri="{FF2B5EF4-FFF2-40B4-BE49-F238E27FC236}">
                <a16:creationId xmlns:a16="http://schemas.microsoft.com/office/drawing/2014/main" id="{4C456583-A91A-C894-D772-2E56F6BADDE6}"/>
              </a:ext>
            </a:extLst>
          </p:cNvPr>
          <p:cNvSpPr/>
          <p:nvPr/>
        </p:nvSpPr>
        <p:spPr>
          <a:xfrm flipV="1">
            <a:off x="6854150" y="6366830"/>
            <a:ext cx="11440649" cy="4371638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30" name="Picture 29" descr="A person in a red uniform kicking a football ball&#10;&#10;AI-generated content may be incorrect.">
            <a:extLst>
              <a:ext uri="{FF2B5EF4-FFF2-40B4-BE49-F238E27FC236}">
                <a16:creationId xmlns:a16="http://schemas.microsoft.com/office/drawing/2014/main" id="{F8E5B307-883D-DE9B-17F5-25DA13272FBB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727" y="6556975"/>
            <a:ext cx="4535424" cy="4535424"/>
          </a:xfrm>
          <a:prstGeom prst="flowChartConnector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9057390-F3D3-6C33-86D6-7D79EA2927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88" y="6899125"/>
            <a:ext cx="8582025" cy="371475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D2287052-5F58-F216-6666-F459B25BD09A}"/>
              </a:ext>
            </a:extLst>
          </p:cNvPr>
          <p:cNvSpPr txBox="1"/>
          <p:nvPr/>
        </p:nvSpPr>
        <p:spPr>
          <a:xfrm>
            <a:off x="15512024" y="8378541"/>
            <a:ext cx="2819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Target 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48B5054-679D-8CC7-7E5F-A51B58E02D1B}"/>
              </a:ext>
            </a:extLst>
          </p:cNvPr>
          <p:cNvSpPr txBox="1"/>
          <p:nvPr/>
        </p:nvSpPr>
        <p:spPr>
          <a:xfrm>
            <a:off x="9804727" y="168710"/>
            <a:ext cx="7438522" cy="2677656"/>
          </a:xfrm>
          <a:prstGeom prst="rect">
            <a:avLst/>
          </a:prstGeom>
          <a:solidFill>
            <a:srgbClr val="54A654"/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1. Vision in Open Play: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 The data shows that Dembélé is a highly effective creator during the natural flow of the game. The majority of his assists (</a:t>
            </a:r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60%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) come from </a:t>
            </a:r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open-play passes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, indicating strong vision, decision-making, and an ability to participate in intricate build-up play.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485B97F-FCA0-044F-BFF8-3ECEF3485F9F}"/>
              </a:ext>
            </a:extLst>
          </p:cNvPr>
          <p:cNvSpPr txBox="1"/>
          <p:nvPr/>
        </p:nvSpPr>
        <p:spPr>
          <a:xfrm>
            <a:off x="9804727" y="1974467"/>
            <a:ext cx="7438522" cy="2677656"/>
          </a:xfrm>
          <a:prstGeom prst="rect">
            <a:avLst/>
          </a:prstGeom>
          <a:solidFill>
            <a:srgbClr val="54A654"/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2. Multi-faceted Creativity: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 He is not reliant on a single method to create chances. His ability to assist from </a:t>
            </a:r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crosses (20%)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 and </a:t>
            </a:r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corners (20%)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 demonstrates his tactical versatility. He can function as both an inverted winger who cuts inside to pass, and a traditional winger who can deliver from wide areas.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3FDF805-761C-DDFE-C32A-21EAABBE78B9}"/>
              </a:ext>
            </a:extLst>
          </p:cNvPr>
          <p:cNvSpPr txBox="1"/>
          <p:nvPr/>
        </p:nvSpPr>
        <p:spPr>
          <a:xfrm>
            <a:off x="9786619" y="3915351"/>
            <a:ext cx="7438522" cy="1938992"/>
          </a:xfrm>
          <a:prstGeom prst="rect">
            <a:avLst/>
          </a:prstGeom>
          <a:solidFill>
            <a:srgbClr val="54A654"/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3. Complete Attacking Player: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 This well-rounded creative profile means he can seamlessly integrate into our quick combination play while also providing a reliable threat from set-piece situations.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3F651-3408-CC00-D318-794AB12F5F8D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56032" y="448056"/>
            <a:ext cx="8915400" cy="568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9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6" grpId="1" animBg="1"/>
      <p:bldP spid="57" grpId="0" animBg="1"/>
      <p:bldP spid="57" grpId="1" animBg="1"/>
      <p:bldP spid="5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r>
              <a:rPr lang="en-US" dirty="0"/>
              <a:t>v</a:t>
            </a:r>
          </a:p>
        </p:txBody>
      </p:sp>
      <p:grpSp>
        <p:nvGrpSpPr>
          <p:cNvPr id="36" name="Group 22">
            <a:extLst>
              <a:ext uri="{FF2B5EF4-FFF2-40B4-BE49-F238E27FC236}">
                <a16:creationId xmlns:a16="http://schemas.microsoft.com/office/drawing/2014/main" id="{4F74C3BA-B324-B25F-D22B-EA52ED9EE12B}"/>
              </a:ext>
            </a:extLst>
          </p:cNvPr>
          <p:cNvGrpSpPr/>
          <p:nvPr/>
        </p:nvGrpSpPr>
        <p:grpSpPr>
          <a:xfrm>
            <a:off x="9163114" y="5915362"/>
            <a:ext cx="5818651" cy="5818651"/>
            <a:chOff x="0" y="0"/>
            <a:chExt cx="812800" cy="812800"/>
          </a:xfrm>
        </p:grpSpPr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9FE36676-52C6-1802-3110-E4B5130855D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24">
              <a:extLst>
                <a:ext uri="{FF2B5EF4-FFF2-40B4-BE49-F238E27FC236}">
                  <a16:creationId xmlns:a16="http://schemas.microsoft.com/office/drawing/2014/main" id="{33826DF8-D254-3158-232E-02EBEFC90D93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39" name="AutoShape 25">
            <a:extLst>
              <a:ext uri="{FF2B5EF4-FFF2-40B4-BE49-F238E27FC236}">
                <a16:creationId xmlns:a16="http://schemas.microsoft.com/office/drawing/2014/main" id="{D3DC376B-A4C3-B86A-688C-A18DFB19B725}"/>
              </a:ext>
            </a:extLst>
          </p:cNvPr>
          <p:cNvSpPr/>
          <p:nvPr/>
        </p:nvSpPr>
        <p:spPr>
          <a:xfrm flipV="1">
            <a:off x="6854150" y="6366830"/>
            <a:ext cx="11440649" cy="4371638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40" name="Picture 39" descr="A person in a red uniform kicking a football ball&#10;&#10;AI-generated content may be incorrect.">
            <a:extLst>
              <a:ext uri="{FF2B5EF4-FFF2-40B4-BE49-F238E27FC236}">
                <a16:creationId xmlns:a16="http://schemas.microsoft.com/office/drawing/2014/main" id="{9E259B24-08D4-13DC-B40E-98AA1FE06CD9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727" y="6556975"/>
            <a:ext cx="4535424" cy="4535424"/>
          </a:xfrm>
          <a:prstGeom prst="flowChartConnector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0AC71EC-DF82-598B-91F5-39706DD6465A}"/>
              </a:ext>
            </a:extLst>
          </p:cNvPr>
          <p:cNvSpPr txBox="1"/>
          <p:nvPr/>
        </p:nvSpPr>
        <p:spPr>
          <a:xfrm>
            <a:off x="15512024" y="8378541"/>
            <a:ext cx="2819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Target 1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4E931108-136C-604F-B779-1EA38BEFE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7525" y="50601"/>
            <a:ext cx="11325225" cy="657225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8B5F072-7873-C84B-1733-1EAFF71D5A3B}"/>
              </a:ext>
            </a:extLst>
          </p:cNvPr>
          <p:cNvSpPr txBox="1"/>
          <p:nvPr/>
        </p:nvSpPr>
        <p:spPr>
          <a:xfrm>
            <a:off x="591368" y="876300"/>
            <a:ext cx="5562600" cy="3785652"/>
          </a:xfrm>
          <a:prstGeom prst="rect">
            <a:avLst/>
          </a:prstGeom>
          <a:solidFill>
            <a:srgbClr val="54A654"/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1. High Versatility Across the Front Line: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 The data shows that Dembélé is not confined to a single role. He has significant experience playing as a </a:t>
            </a:r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Right Winger (RW)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, </a:t>
            </a:r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Left Winger (LW)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, and </a:t>
            </a:r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Attacking Midfielder (AM)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. This ability to perform effectively in multiple positions is a rare and valuable asset.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C4223F3-B214-189B-8180-4FC233E35175}"/>
              </a:ext>
            </a:extLst>
          </p:cNvPr>
          <p:cNvSpPr txBox="1"/>
          <p:nvPr/>
        </p:nvSpPr>
        <p:spPr>
          <a:xfrm>
            <a:off x="609150" y="4022536"/>
            <a:ext cx="5562600" cy="3785652"/>
          </a:xfrm>
          <a:prstGeom prst="rect">
            <a:avLst/>
          </a:prstGeom>
          <a:solidFill>
            <a:srgbClr val="54A654"/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2. Perfect Fit for Our System: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 His most frequently used position is </a:t>
            </a:r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Right Winger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 within a </a:t>
            </a:r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4-2-3-1 formation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 (14 appearances). This is a direct confirmation that he is comfortable and experienced in the exact role and system that is central to our team's tactics. He also has extensive experience in a </a:t>
            </a:r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4-3-3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, showcasing his adaptability.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45A8414-8D92-3A7C-A9EC-C747B10CDFC6}"/>
              </a:ext>
            </a:extLst>
          </p:cNvPr>
          <p:cNvSpPr txBox="1"/>
          <p:nvPr/>
        </p:nvSpPr>
        <p:spPr>
          <a:xfrm>
            <a:off x="613691" y="7039713"/>
            <a:ext cx="8003925" cy="2677656"/>
          </a:xfrm>
          <a:prstGeom prst="rect">
            <a:avLst/>
          </a:prstGeom>
          <a:solidFill>
            <a:srgbClr val="54A654"/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3. Proven Performer on Both Flanks: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 Crucially, Dembélé is not just a right-winger. He has also played numerous games as a </a:t>
            </a:r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Left Winger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 in both the 4-2-3-1 and 4-3-3 formations. This tactical flexibility would allow for fluid interchanges with Marco Reus during matches, making our attack far more dynamic and difficult to defend against.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50" grpId="0" animBg="1"/>
      <p:bldP spid="50" grpId="1" animBg="1"/>
      <p:bldP spid="5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52503-2B22-20A0-7508-9B48386D8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4F9C169-D810-DD1E-803A-7E0A7504076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37530F1A-1483-AFD8-4CC0-5D4ECFAB457E}"/>
              </a:ext>
            </a:extLst>
          </p:cNvPr>
          <p:cNvSpPr/>
          <p:nvPr/>
        </p:nvSpPr>
        <p:spPr>
          <a:xfrm>
            <a:off x="17051142" y="9047546"/>
            <a:ext cx="208158" cy="208158"/>
          </a:xfrm>
          <a:custGeom>
            <a:avLst/>
            <a:gdLst/>
            <a:ahLst/>
            <a:cxnLst/>
            <a:rect l="l" t="t" r="r" b="b"/>
            <a:pathLst>
              <a:path w="208158" h="208158">
                <a:moveTo>
                  <a:pt x="0" y="0"/>
                </a:moveTo>
                <a:lnTo>
                  <a:pt x="208158" y="0"/>
                </a:lnTo>
                <a:lnTo>
                  <a:pt x="208158" y="208158"/>
                </a:lnTo>
                <a:lnTo>
                  <a:pt x="0" y="2081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A8F7EE6C-B52D-D447-AB3F-DCBFAA8F90CD}"/>
              </a:ext>
            </a:extLst>
          </p:cNvPr>
          <p:cNvGrpSpPr/>
          <p:nvPr/>
        </p:nvGrpSpPr>
        <p:grpSpPr>
          <a:xfrm>
            <a:off x="9163114" y="5915362"/>
            <a:ext cx="5818651" cy="5818651"/>
            <a:chOff x="0" y="0"/>
            <a:chExt cx="812800" cy="812800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240EE4BC-6CDC-B255-B01A-BA16029CD53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142059E5-00CE-5628-4556-A4DBF84C40E0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25" name="AutoShape 25">
            <a:extLst>
              <a:ext uri="{FF2B5EF4-FFF2-40B4-BE49-F238E27FC236}">
                <a16:creationId xmlns:a16="http://schemas.microsoft.com/office/drawing/2014/main" id="{BFAAA153-5098-5533-0DDB-94E02B394B5C}"/>
              </a:ext>
            </a:extLst>
          </p:cNvPr>
          <p:cNvSpPr/>
          <p:nvPr/>
        </p:nvSpPr>
        <p:spPr>
          <a:xfrm flipV="1">
            <a:off x="6854150" y="6366830"/>
            <a:ext cx="11440649" cy="4371638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64E0160-BB46-3006-C794-25BA23C4A147}"/>
              </a:ext>
            </a:extLst>
          </p:cNvPr>
          <p:cNvSpPr txBox="1"/>
          <p:nvPr/>
        </p:nvSpPr>
        <p:spPr>
          <a:xfrm>
            <a:off x="15512024" y="8378541"/>
            <a:ext cx="2819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Target 2</a:t>
            </a:r>
          </a:p>
        </p:txBody>
      </p:sp>
      <p:pic>
        <p:nvPicPr>
          <p:cNvPr id="4" name="Picture 3" descr="A person in a red shirt&#10;&#10;AI-generated content may be incorrect.">
            <a:extLst>
              <a:ext uri="{FF2B5EF4-FFF2-40B4-BE49-F238E27FC236}">
                <a16:creationId xmlns:a16="http://schemas.microsoft.com/office/drawing/2014/main" id="{E87AB955-5F67-C0A2-6756-DAF5EB03A1BA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368" y="6556248"/>
            <a:ext cx="4535424" cy="4535424"/>
          </a:xfrm>
          <a:prstGeom prst="flowChartConnector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BC9569-AEA7-E3E3-C759-B5CB8CEAD9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84" y="6899125"/>
            <a:ext cx="7200900" cy="3714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9911D5-D9CB-B4F9-CCC3-FB93209754C9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56032" y="448056"/>
            <a:ext cx="8915400" cy="56875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619C82-A076-7E71-25B0-300889C9DF4E}"/>
              </a:ext>
            </a:extLst>
          </p:cNvPr>
          <p:cNvSpPr txBox="1"/>
          <p:nvPr/>
        </p:nvSpPr>
        <p:spPr>
          <a:xfrm>
            <a:off x="9804727" y="168710"/>
            <a:ext cx="7438522" cy="1938992"/>
          </a:xfrm>
          <a:prstGeom prst="rect">
            <a:avLst/>
          </a:prstGeom>
          <a:solidFill>
            <a:srgbClr val="54A654"/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1. A Precise Left-Footed Finisher: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 The data clearly shows that Ziyech is a specialist who relies on his technical quality. The vast majority of his open-play goals come from his </a:t>
            </a:r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dominant left foot (52.9%)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19637C-6450-BE9B-5416-CE721FD272AD}"/>
              </a:ext>
            </a:extLst>
          </p:cNvPr>
          <p:cNvSpPr txBox="1"/>
          <p:nvPr/>
        </p:nvSpPr>
        <p:spPr>
          <a:xfrm>
            <a:off x="9804727" y="1974467"/>
            <a:ext cx="7438522" cy="2677656"/>
          </a:xfrm>
          <a:prstGeom prst="rect">
            <a:avLst/>
          </a:prstGeom>
          <a:solidFill>
            <a:srgbClr val="54A654"/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2. A Master of Set Pieces: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 A significant portion of his goals come directly from dead-ball situations. His </a:t>
            </a:r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2 direct free kick goals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 highlight his ability to be a threat even when the team is not creating chances from open play. This is a valuable skill for breaking down defenses.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6E52EF-E51D-3DD8-8701-67DEA9170A23}"/>
              </a:ext>
            </a:extLst>
          </p:cNvPr>
          <p:cNvSpPr txBox="1"/>
          <p:nvPr/>
        </p:nvSpPr>
        <p:spPr>
          <a:xfrm>
            <a:off x="9786619" y="3915351"/>
            <a:ext cx="7438522" cy="2308324"/>
          </a:xfrm>
          <a:prstGeom prst="rect">
            <a:avLst/>
          </a:prstGeom>
          <a:solidFill>
            <a:srgbClr val="54A654"/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3. Predictable Scoring Profile: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 While effective, his goalscoring is somewhat one-dimensional. The heavy reliance on his left foot and set pieces makes his finishing patterns more predictable for top-tier defenders compared to a two-footed player.</a:t>
            </a:r>
          </a:p>
        </p:txBody>
      </p:sp>
    </p:spTree>
    <p:extLst>
      <p:ext uri="{BB962C8B-B14F-4D97-AF65-F5344CB8AC3E}">
        <p14:creationId xmlns:p14="http://schemas.microsoft.com/office/powerpoint/2010/main" val="423906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4E4A3-4A69-1F06-3482-E063185BD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3410BDD-E092-7FAB-4943-45C82A173FC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2C612FF0-0791-898E-7FD9-BAFCC21CC47F}"/>
              </a:ext>
            </a:extLst>
          </p:cNvPr>
          <p:cNvSpPr/>
          <p:nvPr/>
        </p:nvSpPr>
        <p:spPr>
          <a:xfrm>
            <a:off x="17051142" y="9047546"/>
            <a:ext cx="208158" cy="208158"/>
          </a:xfrm>
          <a:custGeom>
            <a:avLst/>
            <a:gdLst/>
            <a:ahLst/>
            <a:cxnLst/>
            <a:rect l="l" t="t" r="r" b="b"/>
            <a:pathLst>
              <a:path w="208158" h="208158">
                <a:moveTo>
                  <a:pt x="0" y="0"/>
                </a:moveTo>
                <a:lnTo>
                  <a:pt x="208158" y="0"/>
                </a:lnTo>
                <a:lnTo>
                  <a:pt x="208158" y="208158"/>
                </a:lnTo>
                <a:lnTo>
                  <a:pt x="0" y="2081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0FE0B3F4-4C96-4689-343C-986C269BDE17}"/>
              </a:ext>
            </a:extLst>
          </p:cNvPr>
          <p:cNvGrpSpPr/>
          <p:nvPr/>
        </p:nvGrpSpPr>
        <p:grpSpPr>
          <a:xfrm>
            <a:off x="9163114" y="5915362"/>
            <a:ext cx="5818651" cy="5818651"/>
            <a:chOff x="0" y="0"/>
            <a:chExt cx="812800" cy="812800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09DABA9D-2FD5-971E-757A-E7C535D6EAF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03539ACC-5BF5-05D2-810F-D7086E8721F0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20"/>
                </a:lnSpc>
              </a:pPr>
              <a:endParaRPr/>
            </a:p>
          </p:txBody>
        </p:sp>
      </p:grpSp>
      <p:sp>
        <p:nvSpPr>
          <p:cNvPr id="25" name="AutoShape 25">
            <a:extLst>
              <a:ext uri="{FF2B5EF4-FFF2-40B4-BE49-F238E27FC236}">
                <a16:creationId xmlns:a16="http://schemas.microsoft.com/office/drawing/2014/main" id="{66C47AF7-E7E8-AA03-7F55-DFE6CCD81AA1}"/>
              </a:ext>
            </a:extLst>
          </p:cNvPr>
          <p:cNvSpPr/>
          <p:nvPr/>
        </p:nvSpPr>
        <p:spPr>
          <a:xfrm flipV="1">
            <a:off x="6854150" y="6366830"/>
            <a:ext cx="11440649" cy="4371638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66ABCF-AC4C-1427-5A55-C4AFEA35620C}"/>
              </a:ext>
            </a:extLst>
          </p:cNvPr>
          <p:cNvSpPr txBox="1"/>
          <p:nvPr/>
        </p:nvSpPr>
        <p:spPr>
          <a:xfrm>
            <a:off x="15512024" y="8378541"/>
            <a:ext cx="2819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Target 2</a:t>
            </a:r>
          </a:p>
        </p:txBody>
      </p:sp>
      <p:pic>
        <p:nvPicPr>
          <p:cNvPr id="4" name="Picture 3" descr="A person in a red shirt&#10;&#10;AI-generated content may be incorrect.">
            <a:extLst>
              <a:ext uri="{FF2B5EF4-FFF2-40B4-BE49-F238E27FC236}">
                <a16:creationId xmlns:a16="http://schemas.microsoft.com/office/drawing/2014/main" id="{533EF043-87C8-17E6-EC1C-4D5BDE83A9EF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368" y="6556248"/>
            <a:ext cx="4535424" cy="4535424"/>
          </a:xfrm>
          <a:prstGeom prst="flowChartConnector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6E9AD5-7928-60B6-E01E-2DA15AB771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84" y="6899125"/>
            <a:ext cx="7200900" cy="3714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24524E-AE5D-0DD4-0A70-8A417AA68F97}"/>
              </a:ext>
            </a:extLst>
          </p:cNvPr>
          <p:cNvSpPr txBox="1"/>
          <p:nvPr/>
        </p:nvSpPr>
        <p:spPr>
          <a:xfrm>
            <a:off x="9804727" y="168710"/>
            <a:ext cx="7438522" cy="2308324"/>
          </a:xfrm>
          <a:prstGeom prst="rect">
            <a:avLst/>
          </a:prstGeom>
          <a:solidFill>
            <a:srgbClr val="54A654"/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1. World-Class Set-Piece Delivery: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 This chart reveals Ziyech's most dominant and valuable trait. An incredible </a:t>
            </a:r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50% of his assists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 come directly from set-piece situations (</a:t>
            </a:r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25% from Corners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, </a:t>
            </a:r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25% from Free Kicks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). This is an elite, game-changing skill.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CEE186-3194-0142-8963-F01AEF8D2652}"/>
              </a:ext>
            </a:extLst>
          </p:cNvPr>
          <p:cNvSpPr txBox="1"/>
          <p:nvPr/>
        </p:nvSpPr>
        <p:spPr>
          <a:xfrm>
            <a:off x="9804727" y="1974467"/>
            <a:ext cx="7438522" cy="2308324"/>
          </a:xfrm>
          <a:prstGeom prst="rect">
            <a:avLst/>
          </a:prstGeom>
          <a:solidFill>
            <a:srgbClr val="54A654"/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2. A True Team Playmaker: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 His assists are not just a product of individual skill but of creating opportunities for others. His ability to deliver from </a:t>
            </a:r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corners, free kicks, open-play passes, and even crosses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 shows he is the primary creative hub of his team.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171411-F8AC-A40A-9AC8-D056EF9DA0EC}"/>
              </a:ext>
            </a:extLst>
          </p:cNvPr>
          <p:cNvSpPr txBox="1"/>
          <p:nvPr/>
        </p:nvSpPr>
        <p:spPr>
          <a:xfrm>
            <a:off x="9786619" y="3915351"/>
            <a:ext cx="7438522" cy="2308324"/>
          </a:xfrm>
          <a:prstGeom prst="rect">
            <a:avLst/>
          </a:prstGeom>
          <a:solidFill>
            <a:srgbClr val="54A654"/>
          </a:solidFill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ookman Old Style" panose="02050604050505020204" pitchFamily="18" charset="0"/>
              </a:rPr>
              <a:t>3. Guaranteed Chance Creation:</a:t>
            </a:r>
            <a:r>
              <a:rPr lang="en-US" sz="2400" dirty="0">
                <a:solidFill>
                  <a:schemeClr val="bg1"/>
                </a:solidFill>
                <a:latin typeface="Bookman Old Style" panose="02050604050505020204" pitchFamily="18" charset="0"/>
              </a:rPr>
              <a:t> Signing Ziyech is a guaranteed way to increase the number of chances created. He provides a constant threat that can unlock defenses, especially in tight matches where a single set piece can make the difference.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B3D080-8D46-7907-B677-5277B2009FBB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56032" y="448055"/>
            <a:ext cx="8915400" cy="568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3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</TotalTime>
  <Words>2013</Words>
  <Application>Microsoft Office PowerPoint</Application>
  <PresentationFormat>Custom</PresentationFormat>
  <Paragraphs>90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Agrandir Grand</vt:lpstr>
      <vt:lpstr>Bookman Old Style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Green Minimalist Football Presentation</dc:title>
  <cp:lastModifiedBy>TRỊNH QUANG TRÍ</cp:lastModifiedBy>
  <cp:revision>6</cp:revision>
  <dcterms:created xsi:type="dcterms:W3CDTF">2006-08-16T00:00:00Z</dcterms:created>
  <dcterms:modified xsi:type="dcterms:W3CDTF">2025-08-15T18:55:19Z</dcterms:modified>
  <dc:identifier>DAGwESBGOrs</dc:identifier>
</cp:coreProperties>
</file>